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xmln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976" r:id="rId2"/>
    <p:sldId id="1983" r:id="rId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AB065-3E0F-42A5-8A71-D514F712F5D9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EB36-2144-43C2-B864-01E928C2113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03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APPENDIX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81AA-477A-DD41-B985-188C08CEEA3B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698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81AA-477A-DD41-B985-188C08CEEA3B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328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439C-532E-4AEB-AA74-F8E9E5B0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A07F0-507D-4633-937C-7EE6664CA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71EF-FC20-44F4-B829-E97D8180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C6D3D-8CD0-4075-8C03-B315A84C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22AF5-AD06-4171-881B-83E74BB3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410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8570-5ACF-43DB-8B69-8CD942CD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DD9FC-EAD8-4E1B-8726-BE381D33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6BBD-0B00-453C-9D15-EB91BCDA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F428-348D-424D-91AE-20CDD71B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AD50-067E-4339-B66A-5AAE175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877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67ABB-2B49-4201-B48C-89516FC72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69725-8E28-4D43-9A8F-2DB66768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D6203-C3D2-43E0-8649-1F0E68A1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1073-3715-4AC0-A48F-41A3DDC7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88B1-1DD1-47EC-9BB5-8E319DED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422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F901-34C5-438D-9DFE-A2F252BE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333E-C017-4F79-8705-DD11FE68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F5DB-0B61-4DF8-B0FC-9CFBCD49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AD53-DD65-4E0D-AA6D-5B4827C2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58FD-68FA-4257-A32E-6174CB51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405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31F0-E94B-438C-B474-E883E636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658FB-0420-4BEF-8442-C88F09E8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6607-25D1-4B3A-8E6A-81596011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C419-E5EA-464A-84C0-B37D8933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9D64F-25BE-4625-8F28-E2A394C1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1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06F9-9013-4493-8605-1F9D7A35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A149-079F-4585-848E-10FB43B44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82176-E712-4761-9673-96C9A31B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E09D1-A671-410E-AB34-A2E57D74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AE0B4-7043-4FEE-B6AF-67C5B6EE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E658C-9D72-41B9-A6C7-98D17B3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639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9283-C1A4-449A-BF77-80786B6F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6488-65B0-4867-B952-01A11BB8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9784C-EC26-45B8-9EEA-D321A5748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DAAD2-64E9-4F0D-84A5-29611D998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EB79D-C40C-4DD5-838B-F3CA0D2D5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4B830-721C-4CF5-B518-32FA6CCA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85063-E8BD-4EBE-80E5-7F97CFA3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61927-636B-4D72-9FB8-68BD97EB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815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1C4D-346E-40B2-9BA5-A7C60686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D8927-78C9-4345-B649-602361E8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F8B62-DDFC-4DD2-B6FD-81AA0319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B6E19-C3FD-4F47-AF1C-D75FB206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35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F4E22-F7E0-466D-9502-DB42FF75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2A86F-6F51-4BDE-917A-A2BD9365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408A4-EF99-4D8B-9C02-83557CB4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76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92FC-B1C6-437F-B081-80DED3CB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7824-01F2-4055-A970-46764619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8F302-0FA2-437A-A31C-AB6A4BA74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ECE81-060F-4E29-B71E-BE9276C9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8D8B0-A6D6-4E94-8D97-03BC40C6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62BA9-79AF-4B72-B6CA-2E897BD7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57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4837-E101-43AE-BE2F-FF3D88FC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87969-6214-4A9E-BDD3-B1CB215D5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9D5E5-246F-497A-8332-5F6585C6B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8B29D-8916-444A-A8FF-EF24927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0C66-0DDC-4A65-AB8B-F295DFBD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16A7F-7FEE-4294-8853-E4A3AED2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742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F280D-CAF8-4238-8392-F7530F8B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AE70-27A3-479C-9F43-03E7B7AB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66604-7774-4AF8-B5CD-376B88F2B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774B-38BF-4C49-9E28-8643E621B233}" type="datetimeFigureOut">
              <a:rPr lang="LID4096" smtClean="0"/>
              <a:t>04/02/2025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8FCE-55F1-4E13-9B7B-6DAAE294C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C2E5-5088-4802-976F-7FADC2D0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064E-FE11-4E8D-B1E5-3D22C00CC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97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8">
            <a:extLst>
              <a:ext uri="{FF2B5EF4-FFF2-40B4-BE49-F238E27FC236}">
                <a16:creationId xmlns:a16="http://schemas.microsoft.com/office/drawing/2014/main" id="{2F023156-42AD-468A-B0B0-3DF938CAF820}"/>
              </a:ext>
            </a:extLst>
          </p:cNvPr>
          <p:cNvSpPr txBox="1"/>
          <p:nvPr/>
        </p:nvSpPr>
        <p:spPr>
          <a:xfrm>
            <a:off x="756680" y="2186580"/>
            <a:ext cx="1468800" cy="228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Z6 Serie</a:t>
            </a:r>
          </a:p>
        </p:txBody>
      </p:sp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1" y="347472"/>
            <a:ext cx="11498580" cy="103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6"/>
          <p:cNvSpPr txBox="1"/>
          <p:nvPr/>
        </p:nvSpPr>
        <p:spPr>
          <a:xfrm>
            <a:off x="1339579" y="489139"/>
            <a:ext cx="10109532" cy="6157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ctr">
              <a:defRPr lang="en-US"/>
            </a:pPr>
            <a:r>
              <a:rPr sz="2900" b="1" spc="29" dirty="0">
                <a:latin typeface="Samsung Sharp Sans Bold" charset="77"/>
                <a:ea typeface="Samsung Sharp Sans Bold" charset="77"/>
                <a:cs typeface="Samsung Sharp Sans Bold" charset="77"/>
              </a:rPr>
              <a:t>Enterprise Edition Flagship SMR Updates</a:t>
            </a:r>
            <a:r>
              <a:rPr sz="2900" b="1" spc="29" baseline="30000" dirty="0">
                <a:latin typeface="Samsung Sharp Sans Bold" charset="77"/>
                <a:ea typeface="Samsung Sharp Sans Bold" charset="77"/>
                <a:cs typeface="Samsung Sharp Sans Bold" charset="77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77387" y="1215701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5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782846" y="5982953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/>
          <a:p>
            <a:pPr indent="12700" algn="ctr">
              <a:defRPr lang="en-US"/>
            </a:pPr>
            <a:r>
              <a:rPr lang="de-AT" sz="1200" b="1" spc="13" dirty="0">
                <a:solidFill>
                  <a:srgbClr val="FF0000"/>
                </a:solidFill>
                <a:highlight>
                  <a:srgbClr val="FFFF00"/>
                </a:highlight>
                <a:latin typeface="Samsung Sharp Sans Bold" charset="77"/>
                <a:ea typeface="Samsung Sharp Sans Bold" charset="77"/>
                <a:cs typeface="Samsung Sharp Sans Bold" charset="77"/>
              </a:rPr>
              <a:t>Note20 Serie</a:t>
            </a:r>
            <a:r>
              <a:rPr lang="de-AT" sz="1200" b="1" spc="13" baseline="30000" dirty="0">
                <a:solidFill>
                  <a:srgbClr val="FF0000"/>
                </a:solidFill>
                <a:highlight>
                  <a:srgbClr val="FFFF00"/>
                </a:highlight>
                <a:latin typeface="Samsung Sharp Sans Bold" charset="77"/>
                <a:ea typeface="Samsung Sharp Sans Bold" charset="77"/>
                <a:cs typeface="Samsung Sharp Sans Bold" charset="77"/>
              </a:rPr>
              <a:t>2</a:t>
            </a:r>
          </a:p>
        </p:txBody>
      </p:sp>
      <p:sp>
        <p:nvSpPr>
          <p:cNvPr id="144" name="TextBox 42"/>
          <p:cNvSpPr txBox="1"/>
          <p:nvPr/>
        </p:nvSpPr>
        <p:spPr>
          <a:xfrm>
            <a:off x="404214" y="6407505"/>
            <a:ext cx="6217527" cy="548680"/>
          </a:xfrm>
          <a:prstGeom prst="rect">
            <a:avLst/>
          </a:prstGeom>
          <a:noFill/>
          <a:ln>
            <a:noFill/>
          </a:ln>
        </p:spPr>
        <p:txBody>
          <a:bodyPr wrap="square" lIns="0" tIns="6350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sz="850" baseline="30000" dirty="0">
                <a:latin typeface="SamsungOne 400" charset="77"/>
                <a:ea typeface="SamsungOne 400" charset="77"/>
                <a:cs typeface="SamsungOne 400" charset="77"/>
              </a:rPr>
              <a:t>1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SMR 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Zeitplan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kann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je 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nach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R</a:t>
            </a:r>
            <a:r>
              <a:rPr lang="en-GB" sz="850" dirty="0" err="1">
                <a:latin typeface="SamsungOne 400" charset="77"/>
                <a:ea typeface="SamsungOne 400" charset="77"/>
                <a:cs typeface="SamsungOne 400" charset="77"/>
              </a:rPr>
              <a:t>i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chtlinien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der 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Netzbetreiber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</a:t>
            </a:r>
            <a:r>
              <a:rPr lang="de-AT" sz="850" dirty="0">
                <a:latin typeface="SamsungOne 400" charset="77"/>
                <a:ea typeface="SamsungOne 400" charset="77"/>
                <a:cs typeface="SamsungOne 400" charset="77"/>
              </a:rPr>
              <a:t>variieren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.</a:t>
            </a:r>
            <a:endParaRPr lang="en-US" sz="850" dirty="0">
              <a:latin typeface="SamsungOne 400" charset="77"/>
              <a:ea typeface="SamsungOne 400" charset="77"/>
              <a:cs typeface="SamsungOne 400" charset="77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altLang="ko-KR" sz="850" baseline="30000" dirty="0">
                <a:latin typeface="SamsungOne 400" charset="77"/>
                <a:ea typeface="SamsungOne 400" charset="77"/>
                <a:cs typeface="SamsungOne 400" charset="77"/>
              </a:rPr>
              <a:t>2  </a:t>
            </a:r>
            <a:r>
              <a:rPr lang="en-US" altLang="ko-KR" sz="850" dirty="0">
                <a:latin typeface="SamsungOne 400" charset="77"/>
                <a:ea typeface="SamsungOne 400" charset="77"/>
                <a:cs typeface="SamsungOne 400" charset="77"/>
              </a:rPr>
              <a:t>Die Z4 Serie, S22 Serie, Tab S8 Serie, Z3 Serie, S21 </a:t>
            </a:r>
            <a:r>
              <a:rPr lang="de-AT" altLang="ko-KR" sz="850" dirty="0">
                <a:latin typeface="SamsungOne 400" charset="77"/>
                <a:ea typeface="SamsungOne 400" charset="77"/>
                <a:cs typeface="SamsungOne 400" charset="77"/>
              </a:rPr>
              <a:t>Serie</a:t>
            </a:r>
            <a:r>
              <a:rPr lang="en-US" altLang="ko-KR" sz="850" dirty="0">
                <a:latin typeface="SamsungOne 400" charset="77"/>
                <a:ea typeface="SamsungOne 400" charset="77"/>
                <a:cs typeface="SamsungOne 400" charset="77"/>
              </a:rPr>
              <a:t>, Note 20 Serie und S20 </a:t>
            </a:r>
            <a:r>
              <a:rPr lang="de-AT" altLang="ko-KR" sz="850" dirty="0">
                <a:latin typeface="SamsungOne 400" charset="77"/>
                <a:ea typeface="SamsungOne 400" charset="77"/>
                <a:cs typeface="SamsungOne 400" charset="77"/>
              </a:rPr>
              <a:t>Serie sind bereits</a:t>
            </a:r>
            <a:r>
              <a:rPr lang="en-US" altLang="ko-KR" sz="850" dirty="0">
                <a:latin typeface="SamsungOne 400" charset="77"/>
                <a:ea typeface="SamsungOne 400" charset="77"/>
                <a:cs typeface="SamsungOne 400" charset="77"/>
              </a:rPr>
              <a:t> EOL</a:t>
            </a:r>
          </a:p>
        </p:txBody>
      </p:sp>
      <p:sp>
        <p:nvSpPr>
          <p:cNvPr id="152" name="TextBox 20"/>
          <p:cNvSpPr txBox="1"/>
          <p:nvPr/>
        </p:nvSpPr>
        <p:spPr>
          <a:xfrm>
            <a:off x="2326382" y="1461385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3" name="TextBox 21"/>
          <p:cNvSpPr txBox="1"/>
          <p:nvPr/>
        </p:nvSpPr>
        <p:spPr>
          <a:xfrm>
            <a:off x="2749282" y="1452006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3163324" y="1450966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5" name="TextBox 23"/>
          <p:cNvSpPr txBox="1"/>
          <p:nvPr/>
        </p:nvSpPr>
        <p:spPr>
          <a:xfrm>
            <a:off x="3565236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6" name="TextBox 20"/>
          <p:cNvSpPr txBox="1"/>
          <p:nvPr/>
        </p:nvSpPr>
        <p:spPr>
          <a:xfrm>
            <a:off x="3998845" y="1452509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7" name="TextBox 21"/>
          <p:cNvSpPr txBox="1"/>
          <p:nvPr/>
        </p:nvSpPr>
        <p:spPr>
          <a:xfrm>
            <a:off x="4391165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8" name="TextBox 22"/>
          <p:cNvSpPr txBox="1"/>
          <p:nvPr/>
        </p:nvSpPr>
        <p:spPr>
          <a:xfrm>
            <a:off x="4804264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59" name="TextBox 23"/>
          <p:cNvSpPr txBox="1"/>
          <p:nvPr/>
        </p:nvSpPr>
        <p:spPr>
          <a:xfrm>
            <a:off x="5217363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60" name="TextBox 20"/>
          <p:cNvSpPr txBox="1"/>
          <p:nvPr/>
        </p:nvSpPr>
        <p:spPr>
          <a:xfrm>
            <a:off x="5630462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61" name="TextBox 21"/>
          <p:cNvSpPr txBox="1"/>
          <p:nvPr/>
        </p:nvSpPr>
        <p:spPr>
          <a:xfrm>
            <a:off x="6043561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64" name="TextBox 34"/>
          <p:cNvSpPr txBox="1"/>
          <p:nvPr/>
        </p:nvSpPr>
        <p:spPr>
          <a:xfrm>
            <a:off x="3995009" y="1215450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6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69" name="TextBox 22"/>
          <p:cNvSpPr txBox="1"/>
          <p:nvPr/>
        </p:nvSpPr>
        <p:spPr>
          <a:xfrm>
            <a:off x="6456660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70" name="TextBox 23"/>
          <p:cNvSpPr txBox="1"/>
          <p:nvPr/>
        </p:nvSpPr>
        <p:spPr>
          <a:xfrm>
            <a:off x="6869759" y="1451362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782846" y="5691342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sz="1200" dirty="0"/>
              <a:t>S21 Serie</a:t>
            </a:r>
            <a:r>
              <a:rPr lang="de-AT" sz="1200" baseline="30000" dirty="0"/>
              <a:t>2</a:t>
            </a:r>
            <a:endParaRPr lang="de-AT" sz="1200" dirty="0"/>
          </a:p>
        </p:txBody>
      </p:sp>
      <p:sp>
        <p:nvSpPr>
          <p:cNvPr id="74" name="TextBox 53"/>
          <p:cNvSpPr txBox="1"/>
          <p:nvPr/>
        </p:nvSpPr>
        <p:spPr>
          <a:xfrm>
            <a:off x="2286147" y="5691342"/>
            <a:ext cx="1653252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975250" y="5688741"/>
            <a:ext cx="896112" cy="219456"/>
            <a:chOff x="10501536" y="2360716"/>
            <a:chExt cx="896112" cy="219456"/>
          </a:xfrm>
        </p:grpSpPr>
        <p:pic>
          <p:nvPicPr>
            <p:cNvPr id="75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2026</a:t>
              </a:r>
            </a:p>
          </p:txBody>
        </p:sp>
      </p:grpSp>
      <p:sp>
        <p:nvSpPr>
          <p:cNvPr id="82" name="TextBox 20"/>
          <p:cNvSpPr txBox="1"/>
          <p:nvPr/>
        </p:nvSpPr>
        <p:spPr>
          <a:xfrm>
            <a:off x="7293429" y="1453788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83" name="TextBox 21"/>
          <p:cNvSpPr txBox="1"/>
          <p:nvPr/>
        </p:nvSpPr>
        <p:spPr>
          <a:xfrm>
            <a:off x="7706528" y="1453788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84" name="TextBox 34"/>
          <p:cNvSpPr txBox="1"/>
          <p:nvPr/>
        </p:nvSpPr>
        <p:spPr>
          <a:xfrm>
            <a:off x="5677234" y="1207482"/>
            <a:ext cx="497820" cy="1735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7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85" name="TextBox 22"/>
          <p:cNvSpPr txBox="1"/>
          <p:nvPr/>
        </p:nvSpPr>
        <p:spPr>
          <a:xfrm>
            <a:off x="8119627" y="1453788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8532717" y="1453788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63" name="TextBox 53"/>
          <p:cNvSpPr txBox="1"/>
          <p:nvPr/>
        </p:nvSpPr>
        <p:spPr>
          <a:xfrm>
            <a:off x="2285118" y="5996571"/>
            <a:ext cx="989928" cy="214982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700" dirty="0"/>
              <a:t>1 Jahr quartalsweise SMR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08518" y="6021931"/>
            <a:ext cx="896112" cy="219456"/>
            <a:chOff x="9673885" y="2736449"/>
            <a:chExt cx="896112" cy="219456"/>
          </a:xfrm>
        </p:grpSpPr>
        <p:pic>
          <p:nvPicPr>
            <p:cNvPr id="266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9673885" y="2736449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TextBox 9"/>
            <p:cNvSpPr txBox="1"/>
            <p:nvPr/>
          </p:nvSpPr>
          <p:spPr>
            <a:xfrm>
              <a:off x="9673885" y="2758221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2025</a:t>
              </a:r>
            </a:p>
          </p:txBody>
        </p:sp>
      </p:grpSp>
      <p:sp>
        <p:nvSpPr>
          <p:cNvPr id="89" name="TextBox 24"/>
          <p:cNvSpPr txBox="1"/>
          <p:nvPr/>
        </p:nvSpPr>
        <p:spPr>
          <a:xfrm>
            <a:off x="7251247" y="1159677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8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90" name="TextBox 20"/>
          <p:cNvSpPr txBox="1"/>
          <p:nvPr/>
        </p:nvSpPr>
        <p:spPr>
          <a:xfrm>
            <a:off x="8955617" y="1452166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95" name="TextBox 17"/>
          <p:cNvSpPr txBox="1"/>
          <p:nvPr/>
        </p:nvSpPr>
        <p:spPr>
          <a:xfrm>
            <a:off x="359999" y="105900"/>
            <a:ext cx="4249801" cy="252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lang="de-AT" sz="1125" dirty="0">
                <a:latin typeface="SamsungOne 400" charset="77"/>
                <a:ea typeface="SamsungOne 400" charset="77"/>
                <a:cs typeface="SamsungOne 400" charset="77"/>
              </a:rPr>
              <a:t>Galaxy Enterprise Edition</a:t>
            </a:r>
            <a:r>
              <a:rPr lang="de-AT" sz="1200" dirty="0">
                <a:latin typeface="SamsungOne 400" charset="77"/>
                <a:ea typeface="SamsungOne 400" charset="77"/>
                <a:cs typeface="SamsungOne 400" charset="77"/>
              </a:rPr>
              <a:t> </a:t>
            </a:r>
            <a:r>
              <a:rPr lang="de-AT" sz="900" dirty="0">
                <a:latin typeface="SamsungOne 400" charset="77"/>
                <a:ea typeface="SamsungOne 400" charset="77"/>
                <a:cs typeface="SamsungOne 400" charset="77"/>
              </a:rPr>
              <a:t>|</a:t>
            </a:r>
            <a:r>
              <a:rPr lang="de-AT" sz="1200" dirty="0">
                <a:latin typeface="SamsungOne 400" charset="77"/>
                <a:ea typeface="SamsungOne 400" charset="77"/>
                <a:cs typeface="SamsungOne 400" charset="77"/>
              </a:rPr>
              <a:t>  </a:t>
            </a:r>
            <a:r>
              <a:rPr lang="de-AT" sz="1125" dirty="0">
                <a:latin typeface="SamsungOne 700" charset="77"/>
                <a:ea typeface="SamsungOne 700" charset="77"/>
                <a:cs typeface="SamsungOne 700" charset="77"/>
              </a:rPr>
              <a:t>SMR Updates Timeline</a:t>
            </a:r>
          </a:p>
        </p:txBody>
      </p:sp>
      <p:sp>
        <p:nvSpPr>
          <p:cNvPr id="87" name="TextBox 8"/>
          <p:cNvSpPr txBox="1"/>
          <p:nvPr/>
        </p:nvSpPr>
        <p:spPr>
          <a:xfrm>
            <a:off x="777893" y="5379666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Z3 Serie</a:t>
            </a:r>
            <a:r>
              <a:rPr lang="de-AT" baseline="30000" dirty="0"/>
              <a:t>2</a:t>
            </a:r>
            <a:endParaRPr lang="de-AT" dirty="0"/>
          </a:p>
        </p:txBody>
      </p:sp>
      <p:sp>
        <p:nvSpPr>
          <p:cNvPr id="91" name="TextBox 52"/>
          <p:cNvSpPr txBox="1"/>
          <p:nvPr/>
        </p:nvSpPr>
        <p:spPr>
          <a:xfrm>
            <a:off x="2277387" y="5379666"/>
            <a:ext cx="880743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7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96" name="TextBox 53"/>
          <p:cNvSpPr txBox="1"/>
          <p:nvPr/>
        </p:nvSpPr>
        <p:spPr>
          <a:xfrm>
            <a:off x="3168383" y="5379666"/>
            <a:ext cx="1653252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97" name="그룹 2"/>
          <p:cNvGrpSpPr/>
          <p:nvPr/>
        </p:nvGrpSpPr>
        <p:grpSpPr>
          <a:xfrm>
            <a:off x="4880213" y="5379474"/>
            <a:ext cx="896112" cy="219456"/>
            <a:chOff x="10501536" y="2360716"/>
            <a:chExt cx="896112" cy="219456"/>
          </a:xfrm>
        </p:grpSpPr>
        <p:pic>
          <p:nvPicPr>
            <p:cNvPr id="98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2026</a:t>
              </a:r>
            </a:p>
          </p:txBody>
        </p:sp>
      </p:grpSp>
      <p:sp>
        <p:nvSpPr>
          <p:cNvPr id="100" name="TextBox 8"/>
          <p:cNvSpPr txBox="1"/>
          <p:nvPr/>
        </p:nvSpPr>
        <p:spPr>
          <a:xfrm>
            <a:off x="769267" y="4471296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S22 Serie</a:t>
            </a:r>
            <a:r>
              <a:rPr lang="de-AT" baseline="30000" dirty="0"/>
              <a:t>2</a:t>
            </a:r>
            <a:endParaRPr lang="de-AT" dirty="0"/>
          </a:p>
        </p:txBody>
      </p:sp>
      <p:sp>
        <p:nvSpPr>
          <p:cNvPr id="101" name="TextBox 52"/>
          <p:cNvSpPr txBox="1"/>
          <p:nvPr/>
        </p:nvSpPr>
        <p:spPr>
          <a:xfrm>
            <a:off x="2277387" y="4471295"/>
            <a:ext cx="1706941" cy="221987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02" name="TextBox 53"/>
          <p:cNvSpPr txBox="1"/>
          <p:nvPr/>
        </p:nvSpPr>
        <p:spPr>
          <a:xfrm>
            <a:off x="3984328" y="4481064"/>
            <a:ext cx="1723267" cy="21711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103" name="그룹 2"/>
          <p:cNvGrpSpPr/>
          <p:nvPr/>
        </p:nvGrpSpPr>
        <p:grpSpPr>
          <a:xfrm>
            <a:off x="5746810" y="4471973"/>
            <a:ext cx="896112" cy="219456"/>
            <a:chOff x="10501536" y="2360716"/>
            <a:chExt cx="896112" cy="219456"/>
          </a:xfrm>
        </p:grpSpPr>
        <p:pic>
          <p:nvPicPr>
            <p:cNvPr id="104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12" name="TextBox 8"/>
          <p:cNvSpPr txBox="1"/>
          <p:nvPr/>
        </p:nvSpPr>
        <p:spPr>
          <a:xfrm>
            <a:off x="782846" y="4779514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S21 FE 5G</a:t>
            </a:r>
            <a:r>
              <a:rPr lang="de-AT" baseline="30000" dirty="0"/>
              <a:t>2</a:t>
            </a:r>
            <a:endParaRPr lang="de-AT" dirty="0"/>
          </a:p>
        </p:txBody>
      </p:sp>
      <p:sp>
        <p:nvSpPr>
          <p:cNvPr id="123" name="TextBox 52"/>
          <p:cNvSpPr txBox="1"/>
          <p:nvPr/>
        </p:nvSpPr>
        <p:spPr>
          <a:xfrm>
            <a:off x="2290967" y="4779514"/>
            <a:ext cx="1675501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42" name="TextBox 53"/>
          <p:cNvSpPr txBox="1"/>
          <p:nvPr/>
        </p:nvSpPr>
        <p:spPr>
          <a:xfrm>
            <a:off x="3962474" y="4779038"/>
            <a:ext cx="1727791" cy="228817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143" name="그룹 2"/>
          <p:cNvGrpSpPr/>
          <p:nvPr/>
        </p:nvGrpSpPr>
        <p:grpSpPr>
          <a:xfrm>
            <a:off x="5749564" y="4771281"/>
            <a:ext cx="896112" cy="219456"/>
            <a:chOff x="10501536" y="2360716"/>
            <a:chExt cx="896112" cy="219456"/>
          </a:xfrm>
        </p:grpSpPr>
        <p:pic>
          <p:nvPicPr>
            <p:cNvPr id="145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29" name="TextBox 8"/>
          <p:cNvSpPr txBox="1"/>
          <p:nvPr/>
        </p:nvSpPr>
        <p:spPr>
          <a:xfrm>
            <a:off x="782749" y="4163917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Z4 Serie</a:t>
            </a:r>
            <a:r>
              <a:rPr lang="de-AT" baseline="30000" dirty="0"/>
              <a:t>2</a:t>
            </a:r>
            <a:endParaRPr lang="de-AT" dirty="0"/>
          </a:p>
        </p:txBody>
      </p:sp>
      <p:sp>
        <p:nvSpPr>
          <p:cNvPr id="130" name="TextBox 52"/>
          <p:cNvSpPr txBox="1"/>
          <p:nvPr/>
        </p:nvSpPr>
        <p:spPr>
          <a:xfrm>
            <a:off x="2290869" y="4163917"/>
            <a:ext cx="2519657" cy="232731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31" name="TextBox 53"/>
          <p:cNvSpPr txBox="1"/>
          <p:nvPr/>
        </p:nvSpPr>
        <p:spPr>
          <a:xfrm>
            <a:off x="4812137" y="4158908"/>
            <a:ext cx="1638308" cy="22706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132" name="그룹 2"/>
          <p:cNvGrpSpPr/>
          <p:nvPr/>
        </p:nvGrpSpPr>
        <p:grpSpPr>
          <a:xfrm>
            <a:off x="6543140" y="4173990"/>
            <a:ext cx="896112" cy="219456"/>
            <a:chOff x="10501536" y="2360716"/>
            <a:chExt cx="896112" cy="219456"/>
          </a:xfrm>
        </p:grpSpPr>
        <p:pic>
          <p:nvPicPr>
            <p:cNvPr id="133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37" name="TextBox 21"/>
          <p:cNvSpPr txBox="1"/>
          <p:nvPr/>
        </p:nvSpPr>
        <p:spPr>
          <a:xfrm>
            <a:off x="9357305" y="1450189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38" name="TextBox 22"/>
          <p:cNvSpPr txBox="1"/>
          <p:nvPr/>
        </p:nvSpPr>
        <p:spPr>
          <a:xfrm>
            <a:off x="9758993" y="1450189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39" name="TextBox 8"/>
          <p:cNvSpPr txBox="1"/>
          <p:nvPr/>
        </p:nvSpPr>
        <p:spPr>
          <a:xfrm>
            <a:off x="780106" y="5081541"/>
            <a:ext cx="1466157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Tab S8+</a:t>
            </a:r>
            <a:r>
              <a:rPr lang="de-AT" baseline="30000" dirty="0"/>
              <a:t>2</a:t>
            </a:r>
            <a:endParaRPr dirty="0"/>
          </a:p>
        </p:txBody>
      </p:sp>
      <p:sp>
        <p:nvSpPr>
          <p:cNvPr id="140" name="TextBox 52"/>
          <p:cNvSpPr txBox="1"/>
          <p:nvPr/>
        </p:nvSpPr>
        <p:spPr>
          <a:xfrm>
            <a:off x="2288225" y="5079875"/>
            <a:ext cx="3397067" cy="242017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de-DE"/>
            </a:defPPr>
            <a:lvl1pPr indent="12700" algn="r">
              <a:defRPr sz="9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dirty="0"/>
              <a:t>5 Jahre quartalsweise SMR</a:t>
            </a:r>
          </a:p>
        </p:txBody>
      </p:sp>
      <p:grpSp>
        <p:nvGrpSpPr>
          <p:cNvPr id="141" name="그룹 8"/>
          <p:cNvGrpSpPr/>
          <p:nvPr/>
        </p:nvGrpSpPr>
        <p:grpSpPr>
          <a:xfrm>
            <a:off x="5738049" y="5067463"/>
            <a:ext cx="896112" cy="219456"/>
            <a:chOff x="10996836" y="3031276"/>
            <a:chExt cx="896112" cy="219456"/>
          </a:xfrm>
        </p:grpSpPr>
        <p:pic>
          <p:nvPicPr>
            <p:cNvPr id="148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63" name="TextBox 51"/>
          <p:cNvSpPr txBox="1"/>
          <p:nvPr/>
        </p:nvSpPr>
        <p:spPr>
          <a:xfrm>
            <a:off x="784530" y="952634"/>
            <a:ext cx="10673105" cy="2788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ctr">
              <a:defRPr lang="en-US"/>
            </a:pPr>
            <a:r>
              <a:rPr lang="de-AT" sz="1150" dirty="0">
                <a:latin typeface="SamsungOne 400" charset="77"/>
                <a:ea typeface="SamsungOne 400" charset="77"/>
                <a:cs typeface="SamsungOne 400" charset="77"/>
              </a:rPr>
              <a:t>Bis zu 7 Jahre SMR Updates </a:t>
            </a:r>
          </a:p>
        </p:txBody>
      </p:sp>
      <p:sp>
        <p:nvSpPr>
          <p:cNvPr id="117" name="TextBox 24"/>
          <p:cNvSpPr txBox="1"/>
          <p:nvPr/>
        </p:nvSpPr>
        <p:spPr>
          <a:xfrm>
            <a:off x="8922214" y="1171161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9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124" name="TextBox 8"/>
          <p:cNvSpPr txBox="1"/>
          <p:nvPr/>
        </p:nvSpPr>
        <p:spPr>
          <a:xfrm>
            <a:off x="780106" y="3875304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S23 Serie</a:t>
            </a:r>
          </a:p>
        </p:txBody>
      </p:sp>
      <p:sp>
        <p:nvSpPr>
          <p:cNvPr id="125" name="TextBox 52"/>
          <p:cNvSpPr txBox="1"/>
          <p:nvPr/>
        </p:nvSpPr>
        <p:spPr>
          <a:xfrm>
            <a:off x="2288225" y="3875304"/>
            <a:ext cx="3348499" cy="233298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26" name="TextBox 53"/>
          <p:cNvSpPr txBox="1"/>
          <p:nvPr/>
        </p:nvSpPr>
        <p:spPr>
          <a:xfrm>
            <a:off x="5636724" y="3875700"/>
            <a:ext cx="1638308" cy="229001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127" name="그룹 2"/>
          <p:cNvGrpSpPr/>
          <p:nvPr/>
        </p:nvGrpSpPr>
        <p:grpSpPr>
          <a:xfrm>
            <a:off x="7347113" y="3877283"/>
            <a:ext cx="896112" cy="219456"/>
            <a:chOff x="10501536" y="2360716"/>
            <a:chExt cx="896112" cy="219456"/>
          </a:xfrm>
        </p:grpSpPr>
        <p:pic>
          <p:nvPicPr>
            <p:cNvPr id="128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06" name="TextBox 8"/>
          <p:cNvSpPr txBox="1"/>
          <p:nvPr/>
        </p:nvSpPr>
        <p:spPr>
          <a:xfrm>
            <a:off x="782749" y="3595672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Tab S9</a:t>
            </a:r>
          </a:p>
        </p:txBody>
      </p:sp>
      <p:sp>
        <p:nvSpPr>
          <p:cNvPr id="108" name="TextBox 53"/>
          <p:cNvSpPr txBox="1"/>
          <p:nvPr/>
        </p:nvSpPr>
        <p:spPr>
          <a:xfrm>
            <a:off x="2290869" y="3592164"/>
            <a:ext cx="6170361" cy="236186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5 Jahre quartalsweise</a:t>
            </a:r>
            <a:r>
              <a:rPr sz="900" dirty="0"/>
              <a:t> SMR</a:t>
            </a:r>
          </a:p>
        </p:txBody>
      </p:sp>
      <p:grpSp>
        <p:nvGrpSpPr>
          <p:cNvPr id="109" name="그룹 2"/>
          <p:cNvGrpSpPr/>
          <p:nvPr/>
        </p:nvGrpSpPr>
        <p:grpSpPr>
          <a:xfrm>
            <a:off x="8524000" y="3631966"/>
            <a:ext cx="896112" cy="219456"/>
            <a:chOff x="10501536" y="2360716"/>
            <a:chExt cx="896112" cy="219456"/>
          </a:xfrm>
        </p:grpSpPr>
        <p:pic>
          <p:nvPicPr>
            <p:cNvPr id="110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13" name="TextBox 8"/>
          <p:cNvSpPr txBox="1"/>
          <p:nvPr/>
        </p:nvSpPr>
        <p:spPr>
          <a:xfrm>
            <a:off x="782749" y="3320266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Z5 Serie</a:t>
            </a:r>
          </a:p>
        </p:txBody>
      </p:sp>
      <p:sp>
        <p:nvSpPr>
          <p:cNvPr id="114" name="TextBox 52"/>
          <p:cNvSpPr txBox="1"/>
          <p:nvPr/>
        </p:nvSpPr>
        <p:spPr>
          <a:xfrm>
            <a:off x="2290869" y="3320266"/>
            <a:ext cx="4532053" cy="23339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15" name="TextBox 53"/>
          <p:cNvSpPr txBox="1"/>
          <p:nvPr/>
        </p:nvSpPr>
        <p:spPr>
          <a:xfrm>
            <a:off x="6822922" y="3331954"/>
            <a:ext cx="1638308" cy="22684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</a:t>
            </a:r>
            <a:r>
              <a:rPr sz="900" dirty="0"/>
              <a:t> SMR</a:t>
            </a:r>
          </a:p>
        </p:txBody>
      </p:sp>
      <p:grpSp>
        <p:nvGrpSpPr>
          <p:cNvPr id="116" name="그룹 2"/>
          <p:cNvGrpSpPr/>
          <p:nvPr/>
        </p:nvGrpSpPr>
        <p:grpSpPr>
          <a:xfrm>
            <a:off x="8524000" y="3325223"/>
            <a:ext cx="896112" cy="219456"/>
            <a:chOff x="10501536" y="2360716"/>
            <a:chExt cx="896112" cy="219456"/>
          </a:xfrm>
        </p:grpSpPr>
        <p:pic>
          <p:nvPicPr>
            <p:cNvPr id="120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07" name="TextBox 8"/>
          <p:cNvSpPr txBox="1"/>
          <p:nvPr/>
        </p:nvSpPr>
        <p:spPr>
          <a:xfrm>
            <a:off x="780106" y="3050207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Tab S9 FE</a:t>
            </a:r>
          </a:p>
        </p:txBody>
      </p:sp>
      <p:grpSp>
        <p:nvGrpSpPr>
          <p:cNvPr id="121" name="그룹 2"/>
          <p:cNvGrpSpPr/>
          <p:nvPr/>
        </p:nvGrpSpPr>
        <p:grpSpPr>
          <a:xfrm>
            <a:off x="8524000" y="3046380"/>
            <a:ext cx="896112" cy="219456"/>
            <a:chOff x="10501536" y="2360716"/>
            <a:chExt cx="896112" cy="219456"/>
          </a:xfrm>
        </p:grpSpPr>
        <p:pic>
          <p:nvPicPr>
            <p:cNvPr id="122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71" name="TextBox 53"/>
          <p:cNvSpPr txBox="1"/>
          <p:nvPr/>
        </p:nvSpPr>
        <p:spPr>
          <a:xfrm>
            <a:off x="2287351" y="3043578"/>
            <a:ext cx="6187967" cy="23339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5 Jahre quartalsweise</a:t>
            </a:r>
            <a:r>
              <a:rPr sz="900" dirty="0"/>
              <a:t> SMR</a:t>
            </a:r>
          </a:p>
        </p:txBody>
      </p:sp>
      <p:sp>
        <p:nvSpPr>
          <p:cNvPr id="172" name="TextBox 23"/>
          <p:cNvSpPr txBox="1"/>
          <p:nvPr/>
        </p:nvSpPr>
        <p:spPr>
          <a:xfrm>
            <a:off x="10160681" y="1450585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18" name="TextBox 8"/>
          <p:cNvSpPr txBox="1"/>
          <p:nvPr/>
        </p:nvSpPr>
        <p:spPr>
          <a:xfrm>
            <a:off x="755774" y="2464521"/>
            <a:ext cx="14688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S24 Serie</a:t>
            </a:r>
          </a:p>
        </p:txBody>
      </p:sp>
      <p:grpSp>
        <p:nvGrpSpPr>
          <p:cNvPr id="119" name="그룹 2"/>
          <p:cNvGrpSpPr/>
          <p:nvPr/>
        </p:nvGrpSpPr>
        <p:grpSpPr>
          <a:xfrm>
            <a:off x="11090866" y="2470194"/>
            <a:ext cx="896112" cy="215407"/>
            <a:chOff x="10501536" y="2360716"/>
            <a:chExt cx="896112" cy="219456"/>
          </a:xfrm>
        </p:grpSpPr>
        <p:pic>
          <p:nvPicPr>
            <p:cNvPr id="149" name="Imag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TextBox 9"/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2031</a:t>
              </a:r>
            </a:p>
          </p:txBody>
        </p:sp>
      </p:grpSp>
      <p:sp>
        <p:nvSpPr>
          <p:cNvPr id="167" name="TextBox 34"/>
          <p:cNvSpPr txBox="1"/>
          <p:nvPr/>
        </p:nvSpPr>
        <p:spPr>
          <a:xfrm>
            <a:off x="10479417" y="1168668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3</a:t>
            </a:r>
            <a:r>
              <a:rPr lang="de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0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170" name="TextBox 20"/>
          <p:cNvSpPr txBox="1"/>
          <p:nvPr/>
        </p:nvSpPr>
        <p:spPr>
          <a:xfrm>
            <a:off x="10561273" y="1449255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74" name="TextBox 52"/>
          <p:cNvSpPr txBox="1"/>
          <p:nvPr/>
        </p:nvSpPr>
        <p:spPr>
          <a:xfrm>
            <a:off x="2290869" y="2460269"/>
            <a:ext cx="6668661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75" name="TextBox 53"/>
          <p:cNvSpPr txBox="1"/>
          <p:nvPr/>
        </p:nvSpPr>
        <p:spPr>
          <a:xfrm>
            <a:off x="8934302" y="2460115"/>
            <a:ext cx="2122070" cy="22178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Jahre quartalsweise</a:t>
            </a:r>
            <a:r>
              <a:rPr sz="900" dirty="0"/>
              <a:t> SMR</a:t>
            </a:r>
          </a:p>
        </p:txBody>
      </p:sp>
      <p:sp>
        <p:nvSpPr>
          <p:cNvPr id="136" name="TextBox 34"/>
          <p:cNvSpPr txBox="1"/>
          <p:nvPr/>
        </p:nvSpPr>
        <p:spPr>
          <a:xfrm>
            <a:off x="11268922" y="1178995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203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151" name="TextBox 20"/>
          <p:cNvSpPr txBox="1"/>
          <p:nvPr/>
        </p:nvSpPr>
        <p:spPr>
          <a:xfrm>
            <a:off x="11295767" y="1449255"/>
            <a:ext cx="318736" cy="9111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165" name="TextBox 34"/>
          <p:cNvSpPr txBox="1"/>
          <p:nvPr/>
        </p:nvSpPr>
        <p:spPr>
          <a:xfrm>
            <a:off x="10952126" y="1457472"/>
            <a:ext cx="478104" cy="136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lang="en-GB" sz="1000" spc="10" dirty="0"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……………..</a:t>
            </a:r>
            <a:endParaRPr sz="1000" spc="10" dirty="0"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grpSp>
        <p:nvGrpSpPr>
          <p:cNvPr id="173" name="그룹 2">
            <a:extLst>
              <a:ext uri="{FF2B5EF4-FFF2-40B4-BE49-F238E27FC236}">
                <a16:creationId xmlns:a16="http://schemas.microsoft.com/office/drawing/2014/main" id="{AED72D9E-527F-4063-88DC-363EEB088D95}"/>
              </a:ext>
            </a:extLst>
          </p:cNvPr>
          <p:cNvGrpSpPr/>
          <p:nvPr/>
        </p:nvGrpSpPr>
        <p:grpSpPr>
          <a:xfrm>
            <a:off x="11098156" y="2173813"/>
            <a:ext cx="896112" cy="215407"/>
            <a:chOff x="10501536" y="2360716"/>
            <a:chExt cx="896112" cy="219456"/>
          </a:xfrm>
        </p:grpSpPr>
        <p:pic>
          <p:nvPicPr>
            <p:cNvPr id="176" name="Image 2">
              <a:extLst>
                <a:ext uri="{FF2B5EF4-FFF2-40B4-BE49-F238E27FC236}">
                  <a16:creationId xmlns:a16="http://schemas.microsoft.com/office/drawing/2014/main" id="{B99F3F5B-7A03-433F-A702-74F5E0871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TextBox 9">
              <a:extLst>
                <a:ext uri="{FF2B5EF4-FFF2-40B4-BE49-F238E27FC236}">
                  <a16:creationId xmlns:a16="http://schemas.microsoft.com/office/drawing/2014/main" id="{B984F1DD-6D52-4004-824A-11533700986C}"/>
                </a:ext>
              </a:extLst>
            </p:cNvPr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2031</a:t>
              </a:r>
            </a:p>
          </p:txBody>
        </p:sp>
      </p:grpSp>
      <p:sp>
        <p:nvSpPr>
          <p:cNvPr id="178" name="TextBox 52">
            <a:extLst>
              <a:ext uri="{FF2B5EF4-FFF2-40B4-BE49-F238E27FC236}">
                <a16:creationId xmlns:a16="http://schemas.microsoft.com/office/drawing/2014/main" id="{CC6E363B-83A6-4037-8FCA-A53891E3B386}"/>
              </a:ext>
            </a:extLst>
          </p:cNvPr>
          <p:cNvSpPr txBox="1"/>
          <p:nvPr/>
        </p:nvSpPr>
        <p:spPr>
          <a:xfrm>
            <a:off x="2291775" y="2182328"/>
            <a:ext cx="6668661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79" name="TextBox 53">
            <a:extLst>
              <a:ext uri="{FF2B5EF4-FFF2-40B4-BE49-F238E27FC236}">
                <a16:creationId xmlns:a16="http://schemas.microsoft.com/office/drawing/2014/main" id="{1E3504C1-3866-4000-9CA6-9FF511756A26}"/>
              </a:ext>
            </a:extLst>
          </p:cNvPr>
          <p:cNvSpPr txBox="1"/>
          <p:nvPr/>
        </p:nvSpPr>
        <p:spPr>
          <a:xfrm>
            <a:off x="8935208" y="2182175"/>
            <a:ext cx="2153806" cy="226872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Jahre quartalsweise</a:t>
            </a:r>
            <a:r>
              <a:rPr sz="900" dirty="0"/>
              <a:t> SMR</a:t>
            </a:r>
          </a:p>
        </p:txBody>
      </p:sp>
      <p:sp>
        <p:nvSpPr>
          <p:cNvPr id="181" name="TextBox 8">
            <a:extLst>
              <a:ext uri="{FF2B5EF4-FFF2-40B4-BE49-F238E27FC236}">
                <a16:creationId xmlns:a16="http://schemas.microsoft.com/office/drawing/2014/main" id="{933470C0-09F7-4B3D-9592-11BAC9F9FE89}"/>
              </a:ext>
            </a:extLst>
          </p:cNvPr>
          <p:cNvSpPr txBox="1"/>
          <p:nvPr/>
        </p:nvSpPr>
        <p:spPr>
          <a:xfrm>
            <a:off x="750024" y="1901361"/>
            <a:ext cx="1468800" cy="228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S24 FE EE</a:t>
            </a:r>
          </a:p>
        </p:txBody>
      </p:sp>
      <p:grpSp>
        <p:nvGrpSpPr>
          <p:cNvPr id="182" name="그룹 2">
            <a:extLst>
              <a:ext uri="{FF2B5EF4-FFF2-40B4-BE49-F238E27FC236}">
                <a16:creationId xmlns:a16="http://schemas.microsoft.com/office/drawing/2014/main" id="{5C47DA74-E056-49DD-9665-934C7F42A2A7}"/>
              </a:ext>
            </a:extLst>
          </p:cNvPr>
          <p:cNvGrpSpPr/>
          <p:nvPr/>
        </p:nvGrpSpPr>
        <p:grpSpPr>
          <a:xfrm>
            <a:off x="11295888" y="1625247"/>
            <a:ext cx="896112" cy="215407"/>
            <a:chOff x="10501536" y="2360716"/>
            <a:chExt cx="896112" cy="219456"/>
          </a:xfrm>
        </p:grpSpPr>
        <p:pic>
          <p:nvPicPr>
            <p:cNvPr id="183" name="Image 2">
              <a:extLst>
                <a:ext uri="{FF2B5EF4-FFF2-40B4-BE49-F238E27FC236}">
                  <a16:creationId xmlns:a16="http://schemas.microsoft.com/office/drawing/2014/main" id="{D7221C21-30B0-4305-90F1-ECD37DB5E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TextBox 9">
              <a:extLst>
                <a:ext uri="{FF2B5EF4-FFF2-40B4-BE49-F238E27FC236}">
                  <a16:creationId xmlns:a16="http://schemas.microsoft.com/office/drawing/2014/main" id="{7B393250-3A43-4A68-BC36-484ADCA471D5}"/>
                </a:ext>
              </a:extLst>
            </p:cNvPr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</a:t>
              </a:r>
              <a:r>
                <a:rPr lang="en-AT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2</a:t>
              </a:r>
              <a:endParaRPr sz="828" b="1" spc="8" dirty="0">
                <a:solidFill>
                  <a:srgbClr val="595757"/>
                </a:solidFill>
                <a:latin typeface="Samsung Sharp Sans Bold" charset="77"/>
                <a:ea typeface="Samsung Sharp Sans Bold" charset="77"/>
                <a:cs typeface="Samsung Sharp Sans Bold" charset="77"/>
              </a:endParaRPr>
            </a:p>
          </p:txBody>
        </p:sp>
      </p:grpSp>
      <p:sp>
        <p:nvSpPr>
          <p:cNvPr id="186" name="TextBox 53">
            <a:extLst>
              <a:ext uri="{FF2B5EF4-FFF2-40B4-BE49-F238E27FC236}">
                <a16:creationId xmlns:a16="http://schemas.microsoft.com/office/drawing/2014/main" id="{7633ECC1-7F96-4092-AE5F-764AA8705559}"/>
              </a:ext>
            </a:extLst>
          </p:cNvPr>
          <p:cNvSpPr txBox="1"/>
          <p:nvPr/>
        </p:nvSpPr>
        <p:spPr>
          <a:xfrm>
            <a:off x="8894693" y="1891260"/>
            <a:ext cx="2201230" cy="221551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J. </a:t>
            </a:r>
            <a:r>
              <a:rPr lang="de-AT" sz="900" dirty="0" err="1"/>
              <a:t>qurtl</a:t>
            </a:r>
            <a:endParaRPr sz="900" dirty="0"/>
          </a:p>
        </p:txBody>
      </p:sp>
      <p:sp>
        <p:nvSpPr>
          <p:cNvPr id="180" name="TextBox 8">
            <a:extLst>
              <a:ext uri="{FF2B5EF4-FFF2-40B4-BE49-F238E27FC236}">
                <a16:creationId xmlns:a16="http://schemas.microsoft.com/office/drawing/2014/main" id="{C0F03E09-2AB8-4D3D-A0CD-117B7E099A1E}"/>
              </a:ext>
            </a:extLst>
          </p:cNvPr>
          <p:cNvSpPr txBox="1"/>
          <p:nvPr/>
        </p:nvSpPr>
        <p:spPr>
          <a:xfrm>
            <a:off x="750024" y="1622190"/>
            <a:ext cx="1468800" cy="228600"/>
          </a:xfrm>
          <a:prstGeom prst="rect">
            <a:avLst/>
          </a:prstGeom>
          <a:solidFill>
            <a:srgbClr val="1428A0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S25 Serie</a:t>
            </a:r>
          </a:p>
        </p:txBody>
      </p:sp>
      <p:sp>
        <p:nvSpPr>
          <p:cNvPr id="188" name="TextBox 52">
            <a:extLst>
              <a:ext uri="{FF2B5EF4-FFF2-40B4-BE49-F238E27FC236}">
                <a16:creationId xmlns:a16="http://schemas.microsoft.com/office/drawing/2014/main" id="{8FC700DC-5C4E-4A37-8473-06D8FD4B67E6}"/>
              </a:ext>
            </a:extLst>
          </p:cNvPr>
          <p:cNvSpPr txBox="1"/>
          <p:nvPr/>
        </p:nvSpPr>
        <p:spPr>
          <a:xfrm>
            <a:off x="2285119" y="1617938"/>
            <a:ext cx="7026190" cy="220333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89" name="TextBox 53">
            <a:extLst>
              <a:ext uri="{FF2B5EF4-FFF2-40B4-BE49-F238E27FC236}">
                <a16:creationId xmlns:a16="http://schemas.microsoft.com/office/drawing/2014/main" id="{57910BB3-8B02-4ACB-BEE4-942F2AFA7B92}"/>
              </a:ext>
            </a:extLst>
          </p:cNvPr>
          <p:cNvSpPr txBox="1"/>
          <p:nvPr/>
        </p:nvSpPr>
        <p:spPr>
          <a:xfrm>
            <a:off x="9311308" y="1608545"/>
            <a:ext cx="1911630" cy="22514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J. </a:t>
            </a:r>
            <a:r>
              <a:rPr lang="de-AT" sz="900" dirty="0" err="1"/>
              <a:t>qurtl</a:t>
            </a:r>
            <a:endParaRPr sz="900" dirty="0"/>
          </a:p>
        </p:txBody>
      </p:sp>
      <p:sp>
        <p:nvSpPr>
          <p:cNvPr id="187" name="TextBox 39">
            <a:extLst>
              <a:ext uri="{FF2B5EF4-FFF2-40B4-BE49-F238E27FC236}">
                <a16:creationId xmlns:a16="http://schemas.microsoft.com/office/drawing/2014/main" id="{C7DBCB74-1157-41BC-9A42-1FDCC5E2F3B2}"/>
              </a:ext>
            </a:extLst>
          </p:cNvPr>
          <p:cNvSpPr txBox="1"/>
          <p:nvPr/>
        </p:nvSpPr>
        <p:spPr>
          <a:xfrm>
            <a:off x="299803" y="2770783"/>
            <a:ext cx="381600" cy="1721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/>
          <a:lstStyle/>
          <a:p>
            <a:pPr indent="12700" algn="ctr">
              <a:defRPr lang="en-US"/>
            </a:pPr>
            <a:r>
              <a:rPr lang="de-AT" sz="850" cap="all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neU</a:t>
            </a:r>
          </a:p>
        </p:txBody>
      </p:sp>
      <p:grpSp>
        <p:nvGrpSpPr>
          <p:cNvPr id="190" name="그룹 2">
            <a:extLst>
              <a:ext uri="{FF2B5EF4-FFF2-40B4-BE49-F238E27FC236}">
                <a16:creationId xmlns:a16="http://schemas.microsoft.com/office/drawing/2014/main" id="{AE8AD7F0-21E9-4446-86DD-9C690AEC4B38}"/>
              </a:ext>
            </a:extLst>
          </p:cNvPr>
          <p:cNvGrpSpPr/>
          <p:nvPr/>
        </p:nvGrpSpPr>
        <p:grpSpPr>
          <a:xfrm>
            <a:off x="11306051" y="1891260"/>
            <a:ext cx="896112" cy="215407"/>
            <a:chOff x="10501536" y="2360716"/>
            <a:chExt cx="896112" cy="219456"/>
          </a:xfrm>
        </p:grpSpPr>
        <p:pic>
          <p:nvPicPr>
            <p:cNvPr id="191" name="Image 2">
              <a:extLst>
                <a:ext uri="{FF2B5EF4-FFF2-40B4-BE49-F238E27FC236}">
                  <a16:creationId xmlns:a16="http://schemas.microsoft.com/office/drawing/2014/main" id="{9879A66C-9E68-41BD-9BC1-5F1AE7B7F1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TextBox 9">
              <a:extLst>
                <a:ext uri="{FF2B5EF4-FFF2-40B4-BE49-F238E27FC236}">
                  <a16:creationId xmlns:a16="http://schemas.microsoft.com/office/drawing/2014/main" id="{FBBB28A6-2320-4AC2-8CDE-5791DC2E3646}"/>
                </a:ext>
              </a:extLst>
            </p:cNvPr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4Q.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2031</a:t>
              </a:r>
            </a:p>
          </p:txBody>
        </p:sp>
      </p:grpSp>
      <p:sp>
        <p:nvSpPr>
          <p:cNvPr id="185" name="TextBox 52">
            <a:extLst>
              <a:ext uri="{FF2B5EF4-FFF2-40B4-BE49-F238E27FC236}">
                <a16:creationId xmlns:a16="http://schemas.microsoft.com/office/drawing/2014/main" id="{01EC4205-AF47-472C-9392-DE7D818D6485}"/>
              </a:ext>
            </a:extLst>
          </p:cNvPr>
          <p:cNvSpPr txBox="1"/>
          <p:nvPr/>
        </p:nvSpPr>
        <p:spPr>
          <a:xfrm>
            <a:off x="2285118" y="1897108"/>
            <a:ext cx="6640561" cy="231667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220" name="TextBox 53">
            <a:extLst>
              <a:ext uri="{FF2B5EF4-FFF2-40B4-BE49-F238E27FC236}">
                <a16:creationId xmlns:a16="http://schemas.microsoft.com/office/drawing/2014/main" id="{8DA215CC-F4DF-4241-999C-990231D3004B}"/>
              </a:ext>
            </a:extLst>
          </p:cNvPr>
          <p:cNvSpPr txBox="1"/>
          <p:nvPr/>
        </p:nvSpPr>
        <p:spPr>
          <a:xfrm>
            <a:off x="2300757" y="2745137"/>
            <a:ext cx="6187967" cy="23339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7 Jahre quartalsweise</a:t>
            </a:r>
            <a:r>
              <a:rPr sz="900" dirty="0"/>
              <a:t> SMR</a:t>
            </a:r>
          </a:p>
        </p:txBody>
      </p:sp>
      <p:grpSp>
        <p:nvGrpSpPr>
          <p:cNvPr id="221" name="그룹 2">
            <a:extLst>
              <a:ext uri="{FF2B5EF4-FFF2-40B4-BE49-F238E27FC236}">
                <a16:creationId xmlns:a16="http://schemas.microsoft.com/office/drawing/2014/main" id="{6B4C4E6E-0451-4E81-BDC1-E2E8A224909A}"/>
              </a:ext>
            </a:extLst>
          </p:cNvPr>
          <p:cNvGrpSpPr/>
          <p:nvPr/>
        </p:nvGrpSpPr>
        <p:grpSpPr>
          <a:xfrm>
            <a:off x="8532717" y="2754416"/>
            <a:ext cx="896112" cy="219456"/>
            <a:chOff x="10501536" y="2360716"/>
            <a:chExt cx="896112" cy="219456"/>
          </a:xfrm>
        </p:grpSpPr>
        <p:pic>
          <p:nvPicPr>
            <p:cNvPr id="222" name="Image 2">
              <a:extLst>
                <a:ext uri="{FF2B5EF4-FFF2-40B4-BE49-F238E27FC236}">
                  <a16:creationId xmlns:a16="http://schemas.microsoft.com/office/drawing/2014/main" id="{F5EC7F2A-D3A2-4043-983D-BA5F645952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5015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TextBox 9">
              <a:extLst>
                <a:ext uri="{FF2B5EF4-FFF2-40B4-BE49-F238E27FC236}">
                  <a16:creationId xmlns:a16="http://schemas.microsoft.com/office/drawing/2014/main" id="{29D46FA4-4428-4383-9580-41815AF8C4FC}"/>
                </a:ext>
              </a:extLst>
            </p:cNvPr>
            <p:cNvSpPr txBox="1"/>
            <p:nvPr/>
          </p:nvSpPr>
          <p:spPr>
            <a:xfrm>
              <a:off x="105015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2Q.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</a:t>
              </a:r>
              <a:r>
                <a:rPr lang="en-AT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</a:t>
              </a:r>
              <a:r>
                <a:rPr lang="de-AT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2</a:t>
              </a:r>
              <a:endParaRPr sz="828" b="1" spc="8" dirty="0">
                <a:solidFill>
                  <a:srgbClr val="595757"/>
                </a:solidFill>
                <a:latin typeface="Samsung Sharp Sans Bold" charset="77"/>
                <a:ea typeface="Samsung Sharp Sans Bold" charset="77"/>
                <a:cs typeface="Samsung Sharp Sans Bold" charset="77"/>
              </a:endParaRPr>
            </a:p>
          </p:txBody>
        </p:sp>
      </p:grpSp>
      <p:sp>
        <p:nvSpPr>
          <p:cNvPr id="224" name="TextBox 39">
            <a:extLst>
              <a:ext uri="{FF2B5EF4-FFF2-40B4-BE49-F238E27FC236}">
                <a16:creationId xmlns:a16="http://schemas.microsoft.com/office/drawing/2014/main" id="{5A63EA5B-2F5C-4CD1-BE46-33D976E91D9C}"/>
              </a:ext>
            </a:extLst>
          </p:cNvPr>
          <p:cNvSpPr txBox="1"/>
          <p:nvPr/>
        </p:nvSpPr>
        <p:spPr>
          <a:xfrm>
            <a:off x="295474" y="1647157"/>
            <a:ext cx="381600" cy="1721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/>
          <a:lstStyle/>
          <a:p>
            <a:pPr indent="12700" algn="ctr">
              <a:defRPr lang="en-US"/>
            </a:pPr>
            <a:r>
              <a:rPr lang="de-AT" sz="850" cap="all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neU</a:t>
            </a:r>
          </a:p>
        </p:txBody>
      </p:sp>
      <p:sp>
        <p:nvSpPr>
          <p:cNvPr id="169" name="TextBox 8">
            <a:extLst>
              <a:ext uri="{FF2B5EF4-FFF2-40B4-BE49-F238E27FC236}">
                <a16:creationId xmlns:a16="http://schemas.microsoft.com/office/drawing/2014/main" id="{AD1ACB73-B987-4150-9FC1-DAC8D09ABDEF}"/>
              </a:ext>
            </a:extLst>
          </p:cNvPr>
          <p:cNvSpPr txBox="1"/>
          <p:nvPr/>
        </p:nvSpPr>
        <p:spPr>
          <a:xfrm>
            <a:off x="756680" y="2765175"/>
            <a:ext cx="1468800" cy="228600"/>
          </a:xfrm>
          <a:prstGeom prst="rect">
            <a:avLst/>
          </a:prstGeom>
          <a:solidFill>
            <a:srgbClr val="1428A0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dirty="0"/>
              <a:t>Tab S10 FE</a:t>
            </a:r>
          </a:p>
        </p:txBody>
      </p:sp>
    </p:spTree>
    <p:extLst>
      <p:ext uri="{BB962C8B-B14F-4D97-AF65-F5344CB8AC3E}">
        <p14:creationId xmlns:p14="http://schemas.microsoft.com/office/powerpoint/2010/main" val="218318765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726548" y="7124206"/>
            <a:ext cx="896112" cy="219456"/>
            <a:chOff x="11034936" y="2360716"/>
            <a:chExt cx="896112" cy="219456"/>
          </a:xfrm>
        </p:grpSpPr>
        <p:pic>
          <p:nvPicPr>
            <p:cNvPr id="181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10349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TextBox 9"/>
            <p:cNvSpPr txBox="1"/>
            <p:nvPr/>
          </p:nvSpPr>
          <p:spPr>
            <a:xfrm>
              <a:off x="110349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2025</a:t>
              </a:r>
            </a:p>
          </p:txBody>
        </p:sp>
      </p:grpSp>
      <p:pic>
        <p:nvPicPr>
          <p:cNvPr id="5" name="Imag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1" y="347472"/>
            <a:ext cx="11498580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6"/>
          <p:cNvSpPr txBox="1"/>
          <p:nvPr/>
        </p:nvSpPr>
        <p:spPr>
          <a:xfrm>
            <a:off x="103362" y="658231"/>
            <a:ext cx="11844007" cy="6157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ctr">
              <a:defRPr lang="en-US"/>
            </a:pPr>
            <a:r>
              <a:rPr sz="2900" b="1" spc="29" dirty="0">
                <a:latin typeface="Samsung Sharp Sans Bold" charset="77"/>
                <a:ea typeface="Samsung Sharp Sans Bold" charset="77"/>
                <a:cs typeface="Samsung Sharp Sans Bold" charset="77"/>
              </a:rPr>
              <a:t>Enterprise Edition Innovative &amp; Ruggedized SMR Updates</a:t>
            </a:r>
            <a:r>
              <a:rPr sz="2900" b="1" spc="29" baseline="30000" dirty="0">
                <a:latin typeface="Samsung Sharp Sans Bold" charset="77"/>
                <a:ea typeface="Samsung Sharp Sans Bold" charset="77"/>
                <a:cs typeface="Samsung Sharp Sans Bold" charset="77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68608" y="127600"/>
            <a:ext cx="275400" cy="239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 algn="r">
              <a:defRPr lang="en-US"/>
            </a:pPr>
            <a:r>
              <a:rPr sz="1000" dirty="0">
                <a:solidFill>
                  <a:srgbClr val="888889"/>
                </a:solidFill>
                <a:latin typeface="SamsungOne 400" charset="77"/>
                <a:ea typeface="SamsungOne 400" charset="77"/>
                <a:cs typeface="SamsungOne 400" charset="77"/>
              </a:rPr>
              <a:t>15</a:t>
            </a:r>
          </a:p>
        </p:txBody>
      </p:sp>
      <p:sp>
        <p:nvSpPr>
          <p:cNvPr id="82" name="TextBox 42"/>
          <p:cNvSpPr txBox="1"/>
          <p:nvPr/>
        </p:nvSpPr>
        <p:spPr>
          <a:xfrm>
            <a:off x="270793" y="6209928"/>
            <a:ext cx="7022959" cy="548680"/>
          </a:xfrm>
          <a:prstGeom prst="rect">
            <a:avLst/>
          </a:prstGeom>
          <a:noFill/>
          <a:ln>
            <a:noFill/>
          </a:ln>
        </p:spPr>
        <p:txBody>
          <a:bodyPr wrap="square" lIns="0" tIns="63500" rIns="0" bIns="0" anchor="b"/>
          <a:lstStyle/>
          <a:p>
            <a:pPr>
              <a:lnSpc>
                <a:spcPts val="1200"/>
              </a:lnSpc>
              <a:defRPr lang="en-US"/>
            </a:pPr>
            <a:r>
              <a:rPr sz="850" baseline="30000" dirty="0">
                <a:latin typeface="SamsungOne 400" charset="77"/>
                <a:ea typeface="SamsungOne 400" charset="77"/>
                <a:cs typeface="SamsungOne 400" charset="77"/>
              </a:rPr>
              <a:t>1</a:t>
            </a:r>
            <a:r>
              <a:rPr sz="850" dirty="0">
                <a:latin typeface="SamsungOne 400" charset="77"/>
                <a:ea typeface="SamsungOne 400" charset="77"/>
                <a:cs typeface="SamsungOne 400" charset="77"/>
              </a:rPr>
              <a:t> </a:t>
            </a:r>
            <a:r>
              <a:rPr lang="de-DE" sz="850" dirty="0">
                <a:latin typeface="SamsungOne 400" charset="77"/>
                <a:ea typeface="SamsungOne 400" charset="77"/>
                <a:cs typeface="SamsungOne 400" charset="77"/>
              </a:rPr>
              <a:t>SMR Zeitplan kann je nach Richtlinien der Netzbetreiber variieren.</a:t>
            </a:r>
          </a:p>
          <a:p>
            <a:pPr>
              <a:lnSpc>
                <a:spcPts val="1200"/>
              </a:lnSpc>
              <a:defRPr lang="en-US"/>
            </a:pPr>
            <a:r>
              <a:rPr lang="de-AT" sz="850" baseline="30000" dirty="0">
                <a:latin typeface="SamsungOne 400" charset="77"/>
                <a:ea typeface="SamsungOne 400" charset="77"/>
                <a:cs typeface="SamsungOne 400" charset="77"/>
              </a:rPr>
              <a:t>2 </a:t>
            </a:r>
            <a:r>
              <a:rPr lang="de-AT" altLang="ko-KR" sz="850" dirty="0">
                <a:latin typeface="SamsungOne 400" charset="77"/>
                <a:ea typeface="SamsungOne 400" charset="77"/>
                <a:cs typeface="SamsungOne 400" charset="77"/>
              </a:rPr>
              <a:t>Das A53 5G, A33 5G, XCover5, Tab Active3, A52 Serie, das A52s 5G, das A32 sind bereits EOL.</a:t>
            </a:r>
          </a:p>
        </p:txBody>
      </p:sp>
      <p:sp>
        <p:nvSpPr>
          <p:cNvPr id="66" name="TextBox 8"/>
          <p:cNvSpPr txBox="1"/>
          <p:nvPr/>
        </p:nvSpPr>
        <p:spPr>
          <a:xfrm>
            <a:off x="508085" y="7031909"/>
            <a:ext cx="1473968" cy="23940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sz="1200" dirty="0">
                <a:solidFill>
                  <a:srgbClr val="FF0000"/>
                </a:solidFill>
                <a:highlight>
                  <a:srgbClr val="FFFF00"/>
                </a:highlight>
              </a:rPr>
              <a:t>A52 Serie</a:t>
            </a:r>
            <a:r>
              <a:rPr lang="de-AT" sz="12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AT" sz="1200" baseline="30000" dirty="0">
                <a:solidFill>
                  <a:srgbClr val="FF0000"/>
                </a:solidFill>
              </a:rPr>
              <a:t>2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173" name="TextBox 8"/>
          <p:cNvSpPr txBox="1"/>
          <p:nvPr/>
        </p:nvSpPr>
        <p:spPr>
          <a:xfrm>
            <a:off x="558687" y="5678270"/>
            <a:ext cx="1473968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ko-KR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Tab Active3</a:t>
            </a:r>
            <a:r>
              <a:rPr lang="de-AT" sz="12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334216" y="5695840"/>
            <a:ext cx="896112" cy="219456"/>
            <a:chOff x="10934309" y="3344760"/>
            <a:chExt cx="896112" cy="219456"/>
          </a:xfrm>
        </p:grpSpPr>
        <p:pic>
          <p:nvPicPr>
            <p:cNvPr id="176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34309" y="3344760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TextBox 9"/>
            <p:cNvSpPr txBox="1"/>
            <p:nvPr/>
          </p:nvSpPr>
          <p:spPr>
            <a:xfrm>
              <a:off x="10955716" y="3370550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4Q, 2025</a:t>
              </a:r>
            </a:p>
          </p:txBody>
        </p:sp>
      </p:grpSp>
      <p:sp>
        <p:nvSpPr>
          <p:cNvPr id="175" name="TextBox 52"/>
          <p:cNvSpPr txBox="1"/>
          <p:nvPr/>
        </p:nvSpPr>
        <p:spPr>
          <a:xfrm>
            <a:off x="2054045" y="5678382"/>
            <a:ext cx="1239741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5 Jahre quartalsweise SMR</a:t>
            </a:r>
          </a:p>
        </p:txBody>
      </p:sp>
      <p:sp>
        <p:nvSpPr>
          <p:cNvPr id="178" name="TextBox 53"/>
          <p:cNvSpPr txBox="1"/>
          <p:nvPr/>
        </p:nvSpPr>
        <p:spPr>
          <a:xfrm>
            <a:off x="2013107" y="7032612"/>
            <a:ext cx="1640833" cy="232245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sp>
        <p:nvSpPr>
          <p:cNvPr id="86" name="TextBox 8"/>
          <p:cNvSpPr txBox="1"/>
          <p:nvPr/>
        </p:nvSpPr>
        <p:spPr>
          <a:xfrm>
            <a:off x="508086" y="7306497"/>
            <a:ext cx="1473968" cy="23254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sz="1200" dirty="0">
                <a:solidFill>
                  <a:srgbClr val="FF0000"/>
                </a:solidFill>
                <a:highlight>
                  <a:srgbClr val="FFFF00"/>
                </a:highlight>
              </a:rPr>
              <a:t>A32</a:t>
            </a:r>
            <a:r>
              <a:rPr lang="de-AT" sz="12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 2</a:t>
            </a:r>
            <a:endParaRPr lang="de-AT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2" name="TextBox 52"/>
          <p:cNvSpPr txBox="1"/>
          <p:nvPr/>
        </p:nvSpPr>
        <p:spPr>
          <a:xfrm>
            <a:off x="2012530" y="7304542"/>
            <a:ext cx="1641410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quartalsweise SMR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726548" y="7324935"/>
            <a:ext cx="896112" cy="219456"/>
            <a:chOff x="10989216" y="2680756"/>
            <a:chExt cx="896112" cy="219456"/>
          </a:xfrm>
        </p:grpSpPr>
        <p:pic>
          <p:nvPicPr>
            <p:cNvPr id="126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89216" y="268075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TextBox 9"/>
            <p:cNvSpPr txBox="1"/>
            <p:nvPr/>
          </p:nvSpPr>
          <p:spPr>
            <a:xfrm>
              <a:off x="10989216" y="270252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2025</a:t>
              </a:r>
            </a:p>
          </p:txBody>
        </p:sp>
      </p:grpSp>
      <p:sp>
        <p:nvSpPr>
          <p:cNvPr id="128" name="TextBox 8"/>
          <p:cNvSpPr txBox="1"/>
          <p:nvPr/>
        </p:nvSpPr>
        <p:spPr>
          <a:xfrm>
            <a:off x="554256" y="5388837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sz="1200" dirty="0" err="1"/>
              <a:t>Xcover</a:t>
            </a:r>
            <a:r>
              <a:rPr lang="en-US" sz="1200" dirty="0"/>
              <a:t> 5</a:t>
            </a:r>
            <a:r>
              <a:rPr lang="de-AT" sz="1200" baseline="30000" dirty="0"/>
              <a:t>2</a:t>
            </a:r>
            <a:endParaRPr sz="1200" dirty="0"/>
          </a:p>
        </p:txBody>
      </p:sp>
      <p:sp>
        <p:nvSpPr>
          <p:cNvPr id="184" name="TextBox 52"/>
          <p:cNvSpPr txBox="1"/>
          <p:nvPr/>
        </p:nvSpPr>
        <p:spPr>
          <a:xfrm>
            <a:off x="2045409" y="5387172"/>
            <a:ext cx="1248377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85" name="TextBox 53"/>
          <p:cNvSpPr txBox="1"/>
          <p:nvPr/>
        </p:nvSpPr>
        <p:spPr>
          <a:xfrm>
            <a:off x="3293786" y="5387172"/>
            <a:ext cx="1659335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957347" y="5381446"/>
            <a:ext cx="896112" cy="219456"/>
            <a:chOff x="10996836" y="3031276"/>
            <a:chExt cx="896112" cy="219456"/>
          </a:xfrm>
        </p:grpSpPr>
        <p:pic>
          <p:nvPicPr>
            <p:cNvPr id="188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4Q.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2026</a:t>
              </a:r>
            </a:p>
          </p:txBody>
        </p:sp>
      </p:grpSp>
      <p:sp>
        <p:nvSpPr>
          <p:cNvPr id="99" name="TextBox 17"/>
          <p:cNvSpPr txBox="1"/>
          <p:nvPr/>
        </p:nvSpPr>
        <p:spPr>
          <a:xfrm>
            <a:off x="359999" y="105900"/>
            <a:ext cx="4249801" cy="252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lang="de-AT" sz="1125" dirty="0">
                <a:latin typeface="SamsungOne 400" charset="77"/>
                <a:ea typeface="SamsungOne 400" charset="77"/>
                <a:cs typeface="SamsungOne 400" charset="77"/>
              </a:rPr>
              <a:t>Galaxy Enterprise Edition</a:t>
            </a:r>
            <a:r>
              <a:rPr lang="de-AT" sz="1200" dirty="0">
                <a:latin typeface="SamsungOne 400" charset="77"/>
                <a:ea typeface="SamsungOne 400" charset="77"/>
                <a:cs typeface="SamsungOne 400" charset="77"/>
              </a:rPr>
              <a:t> </a:t>
            </a:r>
            <a:r>
              <a:rPr lang="de-AT" sz="900" dirty="0">
                <a:latin typeface="SamsungOne 400" charset="77"/>
                <a:ea typeface="SamsungOne 400" charset="77"/>
                <a:cs typeface="SamsungOne 400" charset="77"/>
              </a:rPr>
              <a:t>|</a:t>
            </a:r>
            <a:r>
              <a:rPr lang="de-AT" sz="1200" dirty="0">
                <a:latin typeface="SamsungOne 400" charset="77"/>
                <a:ea typeface="SamsungOne 400" charset="77"/>
                <a:cs typeface="SamsungOne 400" charset="77"/>
              </a:rPr>
              <a:t>  </a:t>
            </a:r>
            <a:r>
              <a:rPr lang="de-AT" sz="1125" dirty="0">
                <a:latin typeface="SamsungOne 700" charset="77"/>
                <a:ea typeface="SamsungOne 700" charset="77"/>
                <a:cs typeface="SamsungOne 700" charset="77"/>
              </a:rPr>
              <a:t>SMR Updates Timeline</a:t>
            </a:r>
          </a:p>
        </p:txBody>
      </p:sp>
      <p:grpSp>
        <p:nvGrpSpPr>
          <p:cNvPr id="93" name="그룹 2"/>
          <p:cNvGrpSpPr/>
          <p:nvPr/>
        </p:nvGrpSpPr>
        <p:grpSpPr>
          <a:xfrm>
            <a:off x="2908327" y="5962569"/>
            <a:ext cx="896112" cy="219456"/>
            <a:chOff x="11034936" y="2360716"/>
            <a:chExt cx="896112" cy="219456"/>
          </a:xfrm>
        </p:grpSpPr>
        <p:pic>
          <p:nvPicPr>
            <p:cNvPr id="94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1034936" y="236071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TextBox 9"/>
            <p:cNvSpPr txBox="1"/>
            <p:nvPr/>
          </p:nvSpPr>
          <p:spPr>
            <a:xfrm>
              <a:off x="11034936" y="238248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2025</a:t>
              </a:r>
            </a:p>
          </p:txBody>
        </p:sp>
      </p:grpSp>
      <p:sp>
        <p:nvSpPr>
          <p:cNvPr id="98" name="TextBox 8"/>
          <p:cNvSpPr txBox="1"/>
          <p:nvPr/>
        </p:nvSpPr>
        <p:spPr>
          <a:xfrm>
            <a:off x="558049" y="5967629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3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de-AT" sz="1200" dirty="0">
                <a:solidFill>
                  <a:srgbClr val="FF0000"/>
                </a:solidFill>
                <a:highlight>
                  <a:srgbClr val="FFFF00"/>
                </a:highlight>
              </a:rPr>
              <a:t>A52s 5G</a:t>
            </a:r>
            <a:r>
              <a:rPr lang="de-AT" sz="12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de-AT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9" name="TextBox 53"/>
          <p:cNvSpPr txBox="1"/>
          <p:nvPr/>
        </p:nvSpPr>
        <p:spPr>
          <a:xfrm>
            <a:off x="2054489" y="5969023"/>
            <a:ext cx="826198" cy="230495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1y </a:t>
            </a:r>
            <a:r>
              <a:rPr lang="de-AT" sz="900" dirty="0" err="1"/>
              <a:t>qrtl</a:t>
            </a:r>
            <a:r>
              <a:rPr lang="de-AT" sz="900" dirty="0"/>
              <a:t>. SMR</a:t>
            </a:r>
          </a:p>
        </p:txBody>
      </p:sp>
      <p:sp>
        <p:nvSpPr>
          <p:cNvPr id="114" name="TextBox 8"/>
          <p:cNvSpPr txBox="1"/>
          <p:nvPr/>
        </p:nvSpPr>
        <p:spPr>
          <a:xfrm>
            <a:off x="555993" y="5095870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A33 5G</a:t>
            </a:r>
            <a:r>
              <a:rPr lang="de-AT" baseline="30000" dirty="0"/>
              <a:t>2</a:t>
            </a:r>
            <a:endParaRPr dirty="0"/>
          </a:p>
        </p:txBody>
      </p:sp>
      <p:sp>
        <p:nvSpPr>
          <p:cNvPr id="115" name="TextBox 52"/>
          <p:cNvSpPr txBox="1"/>
          <p:nvPr/>
        </p:nvSpPr>
        <p:spPr>
          <a:xfrm>
            <a:off x="2047146" y="5094205"/>
            <a:ext cx="3306762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de-DE"/>
            </a:defPPr>
            <a:lvl1pPr indent="12700" algn="r">
              <a:defRPr sz="9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dirty="0"/>
              <a:t>5 Jahre quartalsweise SMR</a:t>
            </a:r>
          </a:p>
        </p:txBody>
      </p:sp>
      <p:grpSp>
        <p:nvGrpSpPr>
          <p:cNvPr id="117" name="그룹 8"/>
          <p:cNvGrpSpPr/>
          <p:nvPr/>
        </p:nvGrpSpPr>
        <p:grpSpPr>
          <a:xfrm>
            <a:off x="5392827" y="5101130"/>
            <a:ext cx="896112" cy="219456"/>
            <a:chOff x="10996836" y="3031276"/>
            <a:chExt cx="896112" cy="219456"/>
          </a:xfrm>
        </p:grpSpPr>
        <p:pic>
          <p:nvPicPr>
            <p:cNvPr id="118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21" name="TextBox 8"/>
          <p:cNvSpPr txBox="1"/>
          <p:nvPr/>
        </p:nvSpPr>
        <p:spPr>
          <a:xfrm>
            <a:off x="554256" y="4805683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A53 5G</a:t>
            </a:r>
            <a:r>
              <a:rPr lang="de-AT" baseline="30000" dirty="0"/>
              <a:t>2</a:t>
            </a:r>
            <a:endParaRPr dirty="0"/>
          </a:p>
        </p:txBody>
      </p:sp>
      <p:sp>
        <p:nvSpPr>
          <p:cNvPr id="123" name="TextBox 52"/>
          <p:cNvSpPr txBox="1"/>
          <p:nvPr/>
        </p:nvSpPr>
        <p:spPr>
          <a:xfrm>
            <a:off x="2062522" y="4819069"/>
            <a:ext cx="1644363" cy="219459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24" name="TextBox 53"/>
          <p:cNvSpPr txBox="1"/>
          <p:nvPr/>
        </p:nvSpPr>
        <p:spPr>
          <a:xfrm>
            <a:off x="3708998" y="4812717"/>
            <a:ext cx="1659335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grpSp>
        <p:nvGrpSpPr>
          <p:cNvPr id="127" name="그룹 8"/>
          <p:cNvGrpSpPr/>
          <p:nvPr/>
        </p:nvGrpSpPr>
        <p:grpSpPr>
          <a:xfrm>
            <a:off x="5392827" y="4813542"/>
            <a:ext cx="896112" cy="219456"/>
            <a:chOff x="10996836" y="3031276"/>
            <a:chExt cx="896112" cy="219456"/>
          </a:xfrm>
        </p:grpSpPr>
        <p:pic>
          <p:nvPicPr>
            <p:cNvPr id="129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16" name="TextBox 8"/>
          <p:cNvSpPr txBox="1"/>
          <p:nvPr/>
        </p:nvSpPr>
        <p:spPr>
          <a:xfrm>
            <a:off x="553240" y="4524576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en-US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Xcover6 Pro</a:t>
            </a:r>
            <a:endParaRPr dirty="0"/>
          </a:p>
        </p:txBody>
      </p:sp>
      <p:sp>
        <p:nvSpPr>
          <p:cNvPr id="134" name="TextBox 52"/>
          <p:cNvSpPr txBox="1"/>
          <p:nvPr/>
        </p:nvSpPr>
        <p:spPr>
          <a:xfrm>
            <a:off x="2052519" y="4514754"/>
            <a:ext cx="2067465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39" name="TextBox 53"/>
          <p:cNvSpPr txBox="1"/>
          <p:nvPr/>
        </p:nvSpPr>
        <p:spPr>
          <a:xfrm>
            <a:off x="4110440" y="4514519"/>
            <a:ext cx="2067465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grpSp>
        <p:nvGrpSpPr>
          <p:cNvPr id="140" name="그룹 8"/>
          <p:cNvGrpSpPr/>
          <p:nvPr/>
        </p:nvGrpSpPr>
        <p:grpSpPr>
          <a:xfrm>
            <a:off x="6222380" y="4511080"/>
            <a:ext cx="896112" cy="219456"/>
            <a:chOff x="10996836" y="3031276"/>
            <a:chExt cx="896112" cy="219456"/>
          </a:xfrm>
        </p:grpSpPr>
        <p:pic>
          <p:nvPicPr>
            <p:cNvPr id="141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71" name="TextBox 8"/>
          <p:cNvSpPr txBox="1"/>
          <p:nvPr/>
        </p:nvSpPr>
        <p:spPr>
          <a:xfrm>
            <a:off x="553240" y="4243352"/>
            <a:ext cx="1468800" cy="2286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Tab Active4 Pro</a:t>
            </a:r>
            <a:endParaRPr dirty="0"/>
          </a:p>
        </p:txBody>
      </p:sp>
      <p:sp>
        <p:nvSpPr>
          <p:cNvPr id="172" name="TextBox 52"/>
          <p:cNvSpPr txBox="1"/>
          <p:nvPr/>
        </p:nvSpPr>
        <p:spPr>
          <a:xfrm>
            <a:off x="2052602" y="4248395"/>
            <a:ext cx="4132877" cy="221937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en-US"/>
            </a:defPPr>
            <a:lvl1pPr indent="12700" algn="r">
              <a:defRPr sz="9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dirty="0"/>
              <a:t>5 Jahre quartalsweise SMR</a:t>
            </a:r>
          </a:p>
        </p:txBody>
      </p:sp>
      <p:grpSp>
        <p:nvGrpSpPr>
          <p:cNvPr id="182" name="그룹 8"/>
          <p:cNvGrpSpPr/>
          <p:nvPr/>
        </p:nvGrpSpPr>
        <p:grpSpPr>
          <a:xfrm>
            <a:off x="6222641" y="4237444"/>
            <a:ext cx="896112" cy="219456"/>
            <a:chOff x="10996836" y="3031276"/>
            <a:chExt cx="896112" cy="219456"/>
          </a:xfrm>
        </p:grpSpPr>
        <p:pic>
          <p:nvPicPr>
            <p:cNvPr id="183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3Q.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2027</a:t>
              </a:r>
            </a:p>
          </p:txBody>
        </p:sp>
      </p:grpSp>
      <p:sp>
        <p:nvSpPr>
          <p:cNvPr id="131" name="TextBox 8"/>
          <p:cNvSpPr txBox="1"/>
          <p:nvPr/>
        </p:nvSpPr>
        <p:spPr>
          <a:xfrm>
            <a:off x="553240" y="3966708"/>
            <a:ext cx="1468800" cy="22729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A34 5G</a:t>
            </a:r>
            <a:endParaRPr dirty="0"/>
          </a:p>
        </p:txBody>
      </p:sp>
      <p:sp>
        <p:nvSpPr>
          <p:cNvPr id="133" name="TextBox 53"/>
          <p:cNvSpPr txBox="1"/>
          <p:nvPr/>
        </p:nvSpPr>
        <p:spPr>
          <a:xfrm>
            <a:off x="2049141" y="3964428"/>
            <a:ext cx="4951684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5 Jahre quartalsweise SMR</a:t>
            </a:r>
          </a:p>
        </p:txBody>
      </p:sp>
      <p:grpSp>
        <p:nvGrpSpPr>
          <p:cNvPr id="135" name="그룹 8"/>
          <p:cNvGrpSpPr/>
          <p:nvPr/>
        </p:nvGrpSpPr>
        <p:grpSpPr>
          <a:xfrm>
            <a:off x="7027926" y="3979825"/>
            <a:ext cx="896112" cy="219456"/>
            <a:chOff x="10996836" y="3031276"/>
            <a:chExt cx="896112" cy="219456"/>
          </a:xfrm>
        </p:grpSpPr>
        <p:pic>
          <p:nvPicPr>
            <p:cNvPr id="136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38" name="TextBox 8"/>
          <p:cNvSpPr txBox="1"/>
          <p:nvPr/>
        </p:nvSpPr>
        <p:spPr>
          <a:xfrm>
            <a:off x="553240" y="3692316"/>
            <a:ext cx="1468800" cy="228403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A54 5G</a:t>
            </a:r>
            <a:endParaRPr dirty="0"/>
          </a:p>
        </p:txBody>
      </p:sp>
      <p:sp>
        <p:nvSpPr>
          <p:cNvPr id="143" name="TextBox 52"/>
          <p:cNvSpPr txBox="1"/>
          <p:nvPr/>
        </p:nvSpPr>
        <p:spPr>
          <a:xfrm>
            <a:off x="2052520" y="3698162"/>
            <a:ext cx="3306762" cy="23022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79" name="TextBox 53"/>
          <p:cNvSpPr txBox="1"/>
          <p:nvPr/>
        </p:nvSpPr>
        <p:spPr>
          <a:xfrm>
            <a:off x="5354352" y="3704827"/>
            <a:ext cx="1659335" cy="225065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grpSp>
        <p:nvGrpSpPr>
          <p:cNvPr id="189" name="그룹 8"/>
          <p:cNvGrpSpPr/>
          <p:nvPr/>
        </p:nvGrpSpPr>
        <p:grpSpPr>
          <a:xfrm>
            <a:off x="7013687" y="3722498"/>
            <a:ext cx="896112" cy="219456"/>
            <a:chOff x="10996836" y="3031276"/>
            <a:chExt cx="896112" cy="219456"/>
          </a:xfrm>
        </p:grpSpPr>
        <p:pic>
          <p:nvPicPr>
            <p:cNvPr id="191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2028</a:t>
              </a:r>
            </a:p>
          </p:txBody>
        </p:sp>
      </p:grpSp>
      <p:sp>
        <p:nvSpPr>
          <p:cNvPr id="149" name="TextBox 8"/>
          <p:cNvSpPr txBox="1"/>
          <p:nvPr/>
        </p:nvSpPr>
        <p:spPr>
          <a:xfrm>
            <a:off x="553238" y="2869754"/>
            <a:ext cx="1468800" cy="2284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Tab Active5</a:t>
            </a:r>
            <a:endParaRPr dirty="0"/>
          </a:p>
        </p:txBody>
      </p:sp>
      <p:sp>
        <p:nvSpPr>
          <p:cNvPr id="193" name="TextBox 53"/>
          <p:cNvSpPr txBox="1"/>
          <p:nvPr/>
        </p:nvSpPr>
        <p:spPr>
          <a:xfrm>
            <a:off x="2052517" y="2874450"/>
            <a:ext cx="8970207" cy="231632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8 Jahre quartalsweise SMR</a:t>
            </a:r>
          </a:p>
        </p:txBody>
      </p:sp>
      <p:grpSp>
        <p:nvGrpSpPr>
          <p:cNvPr id="194" name="그룹 8"/>
          <p:cNvGrpSpPr/>
          <p:nvPr/>
        </p:nvGrpSpPr>
        <p:grpSpPr>
          <a:xfrm>
            <a:off x="11073882" y="2887580"/>
            <a:ext cx="896112" cy="219456"/>
            <a:chOff x="10996836" y="3031276"/>
            <a:chExt cx="896112" cy="219456"/>
          </a:xfrm>
        </p:grpSpPr>
        <p:pic>
          <p:nvPicPr>
            <p:cNvPr id="195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2032</a:t>
              </a:r>
            </a:p>
          </p:txBody>
        </p:sp>
      </p:grpSp>
      <p:sp>
        <p:nvSpPr>
          <p:cNvPr id="197" name="TextBox 8"/>
          <p:cNvSpPr txBox="1"/>
          <p:nvPr/>
        </p:nvSpPr>
        <p:spPr>
          <a:xfrm>
            <a:off x="553238" y="2586769"/>
            <a:ext cx="1468800" cy="2284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XCover7</a:t>
            </a:r>
            <a:endParaRPr dirty="0"/>
          </a:p>
        </p:txBody>
      </p:sp>
      <p:sp>
        <p:nvSpPr>
          <p:cNvPr id="198" name="TextBox 52"/>
          <p:cNvSpPr txBox="1"/>
          <p:nvPr/>
        </p:nvSpPr>
        <p:spPr>
          <a:xfrm>
            <a:off x="2052517" y="2592615"/>
            <a:ext cx="4959160" cy="23022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199" name="TextBox 53"/>
          <p:cNvSpPr txBox="1"/>
          <p:nvPr/>
        </p:nvSpPr>
        <p:spPr>
          <a:xfrm>
            <a:off x="7005580" y="2588752"/>
            <a:ext cx="3633941" cy="222288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Jahre quartalsweise SMR</a:t>
            </a:r>
          </a:p>
        </p:txBody>
      </p:sp>
      <p:grpSp>
        <p:nvGrpSpPr>
          <p:cNvPr id="200" name="그룹 8"/>
          <p:cNvGrpSpPr/>
          <p:nvPr/>
        </p:nvGrpSpPr>
        <p:grpSpPr>
          <a:xfrm>
            <a:off x="10672496" y="2606087"/>
            <a:ext cx="896112" cy="223892"/>
            <a:chOff x="10996836" y="3031276"/>
            <a:chExt cx="896112" cy="219456"/>
          </a:xfrm>
        </p:grpSpPr>
        <p:pic>
          <p:nvPicPr>
            <p:cNvPr id="201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2031</a:t>
              </a:r>
            </a:p>
          </p:txBody>
        </p:sp>
      </p:grpSp>
      <p:sp>
        <p:nvSpPr>
          <p:cNvPr id="146" name="TextBox 8"/>
          <p:cNvSpPr txBox="1"/>
          <p:nvPr/>
        </p:nvSpPr>
        <p:spPr>
          <a:xfrm>
            <a:off x="548073" y="3419037"/>
            <a:ext cx="1468800" cy="2272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A35 5G</a:t>
            </a:r>
            <a:endParaRPr dirty="0"/>
          </a:p>
        </p:txBody>
      </p:sp>
      <p:sp>
        <p:nvSpPr>
          <p:cNvPr id="148" name="TextBox 53"/>
          <p:cNvSpPr txBox="1"/>
          <p:nvPr/>
        </p:nvSpPr>
        <p:spPr>
          <a:xfrm>
            <a:off x="2050517" y="3426983"/>
            <a:ext cx="6619304" cy="228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5 Jahre quartalsweise SMR</a:t>
            </a:r>
          </a:p>
        </p:txBody>
      </p:sp>
      <p:grpSp>
        <p:nvGrpSpPr>
          <p:cNvPr id="150" name="그룹 8"/>
          <p:cNvGrpSpPr/>
          <p:nvPr/>
        </p:nvGrpSpPr>
        <p:grpSpPr>
          <a:xfrm>
            <a:off x="8712152" y="3449530"/>
            <a:ext cx="896112" cy="219456"/>
            <a:chOff x="10996836" y="3031276"/>
            <a:chExt cx="896112" cy="219456"/>
          </a:xfrm>
        </p:grpSpPr>
        <p:pic>
          <p:nvPicPr>
            <p:cNvPr id="151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2029</a:t>
              </a:r>
            </a:p>
          </p:txBody>
        </p:sp>
      </p:grpSp>
      <p:sp>
        <p:nvSpPr>
          <p:cNvPr id="205" name="TextBox 8"/>
          <p:cNvSpPr txBox="1"/>
          <p:nvPr/>
        </p:nvSpPr>
        <p:spPr>
          <a:xfrm>
            <a:off x="555993" y="3144645"/>
            <a:ext cx="1468800" cy="2284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A55 5G</a:t>
            </a:r>
            <a:endParaRPr dirty="0"/>
          </a:p>
        </p:txBody>
      </p:sp>
      <p:sp>
        <p:nvSpPr>
          <p:cNvPr id="206" name="TextBox 52"/>
          <p:cNvSpPr txBox="1"/>
          <p:nvPr/>
        </p:nvSpPr>
        <p:spPr>
          <a:xfrm>
            <a:off x="2053897" y="3160717"/>
            <a:ext cx="4951684" cy="23022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207" name="TextBox 53"/>
          <p:cNvSpPr txBox="1"/>
          <p:nvPr/>
        </p:nvSpPr>
        <p:spPr>
          <a:xfrm>
            <a:off x="7005580" y="3159333"/>
            <a:ext cx="1664241" cy="232014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1 Jahr quartalsweise SMR</a:t>
            </a:r>
          </a:p>
        </p:txBody>
      </p:sp>
      <p:grpSp>
        <p:nvGrpSpPr>
          <p:cNvPr id="208" name="그룹 8"/>
          <p:cNvGrpSpPr/>
          <p:nvPr/>
        </p:nvGrpSpPr>
        <p:grpSpPr>
          <a:xfrm>
            <a:off x="8702594" y="3168566"/>
            <a:ext cx="896112" cy="219456"/>
            <a:chOff x="10996836" y="3031276"/>
            <a:chExt cx="896112" cy="219456"/>
          </a:xfrm>
        </p:grpSpPr>
        <p:pic>
          <p:nvPicPr>
            <p:cNvPr id="209" name="Imag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TextBox 9"/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2029</a:t>
              </a:r>
            </a:p>
          </p:txBody>
        </p:sp>
      </p:grpSp>
      <p:sp>
        <p:nvSpPr>
          <p:cNvPr id="203" name="TextBox 8">
            <a:extLst>
              <a:ext uri="{FF2B5EF4-FFF2-40B4-BE49-F238E27FC236}">
                <a16:creationId xmlns:a16="http://schemas.microsoft.com/office/drawing/2014/main" id="{36931764-24FA-4E1F-913E-B4CC2AA34467}"/>
              </a:ext>
            </a:extLst>
          </p:cNvPr>
          <p:cNvSpPr txBox="1"/>
          <p:nvPr/>
        </p:nvSpPr>
        <p:spPr>
          <a:xfrm>
            <a:off x="553238" y="2329037"/>
            <a:ext cx="1459054" cy="2117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A36 5G</a:t>
            </a:r>
            <a:endParaRPr dirty="0"/>
          </a:p>
        </p:txBody>
      </p:sp>
      <p:sp>
        <p:nvSpPr>
          <p:cNvPr id="211" name="TextBox 53">
            <a:extLst>
              <a:ext uri="{FF2B5EF4-FFF2-40B4-BE49-F238E27FC236}">
                <a16:creationId xmlns:a16="http://schemas.microsoft.com/office/drawing/2014/main" id="{D32A0903-68CB-4242-ABBD-0CAAF36EFDFF}"/>
              </a:ext>
            </a:extLst>
          </p:cNvPr>
          <p:cNvSpPr txBox="1"/>
          <p:nvPr/>
        </p:nvSpPr>
        <p:spPr>
          <a:xfrm>
            <a:off x="2045410" y="2326411"/>
            <a:ext cx="8601562" cy="216796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6 Jahre quartalsweise SMR</a:t>
            </a:r>
          </a:p>
        </p:txBody>
      </p:sp>
      <p:grpSp>
        <p:nvGrpSpPr>
          <p:cNvPr id="212" name="그룹 8">
            <a:extLst>
              <a:ext uri="{FF2B5EF4-FFF2-40B4-BE49-F238E27FC236}">
                <a16:creationId xmlns:a16="http://schemas.microsoft.com/office/drawing/2014/main" id="{F36CB9A7-425B-4162-973A-0F35FC36A147}"/>
              </a:ext>
            </a:extLst>
          </p:cNvPr>
          <p:cNvGrpSpPr/>
          <p:nvPr/>
        </p:nvGrpSpPr>
        <p:grpSpPr>
          <a:xfrm>
            <a:off x="10663926" y="2337727"/>
            <a:ext cx="896112" cy="223892"/>
            <a:chOff x="10996836" y="3031276"/>
            <a:chExt cx="896112" cy="219456"/>
          </a:xfrm>
        </p:grpSpPr>
        <p:pic>
          <p:nvPicPr>
            <p:cNvPr id="215" name="Image 2">
              <a:extLst>
                <a:ext uri="{FF2B5EF4-FFF2-40B4-BE49-F238E27FC236}">
                  <a16:creationId xmlns:a16="http://schemas.microsoft.com/office/drawing/2014/main" id="{90B1B929-AACF-4886-B382-85B726C72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TextBox 9">
              <a:extLst>
                <a:ext uri="{FF2B5EF4-FFF2-40B4-BE49-F238E27FC236}">
                  <a16:creationId xmlns:a16="http://schemas.microsoft.com/office/drawing/2014/main" id="{D1F9F7BA-1153-49EF-87DC-15A775AAFD45}"/>
                </a:ext>
              </a:extLst>
            </p:cNvPr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2031</a:t>
              </a:r>
            </a:p>
          </p:txBody>
        </p:sp>
      </p:grpSp>
      <p:sp>
        <p:nvSpPr>
          <p:cNvPr id="218" name="TextBox 8">
            <a:extLst>
              <a:ext uri="{FF2B5EF4-FFF2-40B4-BE49-F238E27FC236}">
                <a16:creationId xmlns:a16="http://schemas.microsoft.com/office/drawing/2014/main" id="{C72A578D-1198-490E-AF8B-EAEBCA4AADCE}"/>
              </a:ext>
            </a:extLst>
          </p:cNvPr>
          <p:cNvSpPr txBox="1"/>
          <p:nvPr/>
        </p:nvSpPr>
        <p:spPr>
          <a:xfrm>
            <a:off x="548073" y="2044295"/>
            <a:ext cx="1473965" cy="22209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0" tIns="0" rIns="0" bIns="0" anchor="ctr"/>
          <a:lstStyle>
            <a:defPPr>
              <a:defRPr lang="de-DE"/>
            </a:defPPr>
            <a:lvl1pPr indent="12700" algn="ctr">
              <a:defRPr sz="1200" b="1" spc="13">
                <a:solidFill>
                  <a:srgbClr val="FFFFFF"/>
                </a:solidFill>
                <a:latin typeface="Samsung Sharp Sans Bold" charset="77"/>
                <a:ea typeface="Samsung Sharp Sans Bold" charset="77"/>
                <a:cs typeface="Samsung Sharp Sans Bold" charset="77"/>
              </a:defRPr>
            </a:lvl1pPr>
          </a:lstStyle>
          <a:p>
            <a:r>
              <a:rPr lang="en-US" dirty="0"/>
              <a:t>A56 5G</a:t>
            </a:r>
            <a:endParaRPr dirty="0"/>
          </a:p>
        </p:txBody>
      </p:sp>
      <p:sp>
        <p:nvSpPr>
          <p:cNvPr id="219" name="TextBox 52">
            <a:extLst>
              <a:ext uri="{FF2B5EF4-FFF2-40B4-BE49-F238E27FC236}">
                <a16:creationId xmlns:a16="http://schemas.microsoft.com/office/drawing/2014/main" id="{8D2E4F13-E206-41AB-98D9-A4D4830F1FAE}"/>
              </a:ext>
            </a:extLst>
          </p:cNvPr>
          <p:cNvSpPr txBox="1"/>
          <p:nvPr/>
        </p:nvSpPr>
        <p:spPr>
          <a:xfrm>
            <a:off x="2052516" y="2050140"/>
            <a:ext cx="6634283" cy="230222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wrap="square" lIns="0" tIns="0" rIns="139700" bIns="0" anchor="ctr"/>
          <a:lstStyle/>
          <a:p>
            <a:pPr indent="12700" algn="r">
              <a:defRPr lang="en-US"/>
            </a:pPr>
            <a:r>
              <a:rPr lang="de-AT" sz="900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4 Jahre monatlich SMR</a:t>
            </a:r>
          </a:p>
        </p:txBody>
      </p:sp>
      <p:sp>
        <p:nvSpPr>
          <p:cNvPr id="220" name="TextBox 53">
            <a:extLst>
              <a:ext uri="{FF2B5EF4-FFF2-40B4-BE49-F238E27FC236}">
                <a16:creationId xmlns:a16="http://schemas.microsoft.com/office/drawing/2014/main" id="{77D8C371-22B2-4F5B-B56A-E6B3080DD84F}"/>
              </a:ext>
            </a:extLst>
          </p:cNvPr>
          <p:cNvSpPr txBox="1"/>
          <p:nvPr/>
        </p:nvSpPr>
        <p:spPr>
          <a:xfrm>
            <a:off x="8674645" y="2044675"/>
            <a:ext cx="2196237" cy="226369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wrap="square" lIns="0" tIns="0" rIns="139700" bIns="0" anchor="ctr"/>
          <a:lstStyle>
            <a:defPPr>
              <a:defRPr lang="ko-KR"/>
            </a:defPPr>
            <a:lvl1pPr indent="12700" algn="r">
              <a:defRPr sz="100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defRPr>
            </a:lvl1pPr>
          </a:lstStyle>
          <a:p>
            <a:r>
              <a:rPr lang="de-AT" sz="900" dirty="0"/>
              <a:t>3 Jahre quartalsweise SMR</a:t>
            </a:r>
          </a:p>
        </p:txBody>
      </p:sp>
      <p:grpSp>
        <p:nvGrpSpPr>
          <p:cNvPr id="221" name="그룹 8">
            <a:extLst>
              <a:ext uri="{FF2B5EF4-FFF2-40B4-BE49-F238E27FC236}">
                <a16:creationId xmlns:a16="http://schemas.microsoft.com/office/drawing/2014/main" id="{B1E970DE-C30A-4E56-83C3-271FC081B1A1}"/>
              </a:ext>
            </a:extLst>
          </p:cNvPr>
          <p:cNvGrpSpPr/>
          <p:nvPr/>
        </p:nvGrpSpPr>
        <p:grpSpPr>
          <a:xfrm>
            <a:off x="10902455" y="2052159"/>
            <a:ext cx="896112" cy="223892"/>
            <a:chOff x="10996836" y="3031276"/>
            <a:chExt cx="896112" cy="219456"/>
          </a:xfrm>
        </p:grpSpPr>
        <p:pic>
          <p:nvPicPr>
            <p:cNvPr id="222" name="Image 2">
              <a:extLst>
                <a:ext uri="{FF2B5EF4-FFF2-40B4-BE49-F238E27FC236}">
                  <a16:creationId xmlns:a16="http://schemas.microsoft.com/office/drawing/2014/main" id="{61BD8BD4-265F-4C74-8359-3E705D355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/>
          </p:blipFill>
          <p:spPr>
            <a:xfrm>
              <a:off x="10996836" y="3031276"/>
              <a:ext cx="896112" cy="219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TextBox 9">
              <a:extLst>
                <a:ext uri="{FF2B5EF4-FFF2-40B4-BE49-F238E27FC236}">
                  <a16:creationId xmlns:a16="http://schemas.microsoft.com/office/drawing/2014/main" id="{537F8F1B-5E4A-4528-88CA-672E10ED4AFC}"/>
                </a:ext>
              </a:extLst>
            </p:cNvPr>
            <p:cNvSpPr txBox="1"/>
            <p:nvPr/>
          </p:nvSpPr>
          <p:spPr>
            <a:xfrm>
              <a:off x="10996836" y="3053048"/>
              <a:ext cx="647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/>
            <a:lstStyle/>
            <a:p>
              <a:pPr marL="25400" indent="12700" algn="ctr">
                <a:defRPr lang="en-US"/>
              </a:pPr>
              <a:r>
                <a:rPr lang="en-US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1Q.</a:t>
              </a:r>
              <a:r>
                <a:rPr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 203</a:t>
              </a:r>
              <a:r>
                <a:rPr lang="en-AT" sz="828" b="1" spc="8" dirty="0">
                  <a:solidFill>
                    <a:srgbClr val="595757"/>
                  </a:solidFill>
                  <a:latin typeface="Samsung Sharp Sans Bold" charset="77"/>
                  <a:ea typeface="Samsung Sharp Sans Bold" charset="77"/>
                  <a:cs typeface="Samsung Sharp Sans Bold" charset="77"/>
                </a:rPr>
                <a:t>2</a:t>
              </a:r>
              <a:endParaRPr sz="828" b="1" spc="8" dirty="0">
                <a:solidFill>
                  <a:srgbClr val="595757"/>
                </a:solidFill>
                <a:latin typeface="Samsung Sharp Sans Bold" charset="77"/>
                <a:ea typeface="Samsung Sharp Sans Bold" charset="77"/>
                <a:cs typeface="Samsung Sharp Sans Bold" charset="77"/>
              </a:endParaRPr>
            </a:p>
          </p:txBody>
        </p:sp>
      </p:grpSp>
      <p:sp>
        <p:nvSpPr>
          <p:cNvPr id="224" name="TextBox 34">
            <a:extLst>
              <a:ext uri="{FF2B5EF4-FFF2-40B4-BE49-F238E27FC236}">
                <a16:creationId xmlns:a16="http://schemas.microsoft.com/office/drawing/2014/main" id="{FA92695A-F8A3-4DB1-97D0-70CE230CDD1A}"/>
              </a:ext>
            </a:extLst>
          </p:cNvPr>
          <p:cNvSpPr txBox="1"/>
          <p:nvPr/>
        </p:nvSpPr>
        <p:spPr>
          <a:xfrm>
            <a:off x="2066505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5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25" name="TextBox 20">
            <a:extLst>
              <a:ext uri="{FF2B5EF4-FFF2-40B4-BE49-F238E27FC236}">
                <a16:creationId xmlns:a16="http://schemas.microsoft.com/office/drawing/2014/main" id="{5738AB8E-85C0-4848-8EEC-7815662E8B01}"/>
              </a:ext>
            </a:extLst>
          </p:cNvPr>
          <p:cNvSpPr txBox="1"/>
          <p:nvPr/>
        </p:nvSpPr>
        <p:spPr>
          <a:xfrm>
            <a:off x="2054489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26" name="TextBox 21">
            <a:extLst>
              <a:ext uri="{FF2B5EF4-FFF2-40B4-BE49-F238E27FC236}">
                <a16:creationId xmlns:a16="http://schemas.microsoft.com/office/drawing/2014/main" id="{BD96EE9F-4B9F-4F2B-A148-592EBE590523}"/>
              </a:ext>
            </a:extLst>
          </p:cNvPr>
          <p:cNvSpPr txBox="1"/>
          <p:nvPr/>
        </p:nvSpPr>
        <p:spPr>
          <a:xfrm>
            <a:off x="2467588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27" name="TextBox 22">
            <a:extLst>
              <a:ext uri="{FF2B5EF4-FFF2-40B4-BE49-F238E27FC236}">
                <a16:creationId xmlns:a16="http://schemas.microsoft.com/office/drawing/2014/main" id="{4EB50D6B-218A-49E1-A0F8-4A32DCEC0E76}"/>
              </a:ext>
            </a:extLst>
          </p:cNvPr>
          <p:cNvSpPr txBox="1"/>
          <p:nvPr/>
        </p:nvSpPr>
        <p:spPr>
          <a:xfrm>
            <a:off x="2880687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28" name="TextBox 23">
            <a:extLst>
              <a:ext uri="{FF2B5EF4-FFF2-40B4-BE49-F238E27FC236}">
                <a16:creationId xmlns:a16="http://schemas.microsoft.com/office/drawing/2014/main" id="{2FAE3A85-97BB-45F3-A92F-E3BE5475186E}"/>
              </a:ext>
            </a:extLst>
          </p:cNvPr>
          <p:cNvSpPr txBox="1"/>
          <p:nvPr/>
        </p:nvSpPr>
        <p:spPr>
          <a:xfrm>
            <a:off x="3293786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29" name="TextBox 20">
            <a:extLst>
              <a:ext uri="{FF2B5EF4-FFF2-40B4-BE49-F238E27FC236}">
                <a16:creationId xmlns:a16="http://schemas.microsoft.com/office/drawing/2014/main" id="{ECCED417-D0A6-465F-8FB3-CB5CD9430D40}"/>
              </a:ext>
            </a:extLst>
          </p:cNvPr>
          <p:cNvSpPr txBox="1"/>
          <p:nvPr/>
        </p:nvSpPr>
        <p:spPr>
          <a:xfrm>
            <a:off x="3706885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0" name="TextBox 21">
            <a:extLst>
              <a:ext uri="{FF2B5EF4-FFF2-40B4-BE49-F238E27FC236}">
                <a16:creationId xmlns:a16="http://schemas.microsoft.com/office/drawing/2014/main" id="{DB7705CD-7D4F-4E59-BCDA-129670DE89D7}"/>
              </a:ext>
            </a:extLst>
          </p:cNvPr>
          <p:cNvSpPr txBox="1"/>
          <p:nvPr/>
        </p:nvSpPr>
        <p:spPr>
          <a:xfrm>
            <a:off x="4119984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1" name="TextBox 22">
            <a:extLst>
              <a:ext uri="{FF2B5EF4-FFF2-40B4-BE49-F238E27FC236}">
                <a16:creationId xmlns:a16="http://schemas.microsoft.com/office/drawing/2014/main" id="{1063A297-E3C6-4914-B3C4-0DE79D317368}"/>
              </a:ext>
            </a:extLst>
          </p:cNvPr>
          <p:cNvSpPr txBox="1"/>
          <p:nvPr/>
        </p:nvSpPr>
        <p:spPr>
          <a:xfrm>
            <a:off x="4533083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2" name="TextBox 23">
            <a:extLst>
              <a:ext uri="{FF2B5EF4-FFF2-40B4-BE49-F238E27FC236}">
                <a16:creationId xmlns:a16="http://schemas.microsoft.com/office/drawing/2014/main" id="{37255E88-80A6-4B72-8715-57FD28FD9D04}"/>
              </a:ext>
            </a:extLst>
          </p:cNvPr>
          <p:cNvSpPr txBox="1"/>
          <p:nvPr/>
        </p:nvSpPr>
        <p:spPr>
          <a:xfrm>
            <a:off x="4946182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3" name="TextBox 20">
            <a:extLst>
              <a:ext uri="{FF2B5EF4-FFF2-40B4-BE49-F238E27FC236}">
                <a16:creationId xmlns:a16="http://schemas.microsoft.com/office/drawing/2014/main" id="{BE467E07-D4E7-4AEC-9807-494528CBEBD3}"/>
              </a:ext>
            </a:extLst>
          </p:cNvPr>
          <p:cNvSpPr txBox="1"/>
          <p:nvPr/>
        </p:nvSpPr>
        <p:spPr>
          <a:xfrm>
            <a:off x="5359281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4" name="TextBox 21">
            <a:extLst>
              <a:ext uri="{FF2B5EF4-FFF2-40B4-BE49-F238E27FC236}">
                <a16:creationId xmlns:a16="http://schemas.microsoft.com/office/drawing/2014/main" id="{B979B136-4599-40E0-B1BE-CD0BAF81A6F5}"/>
              </a:ext>
            </a:extLst>
          </p:cNvPr>
          <p:cNvSpPr txBox="1"/>
          <p:nvPr/>
        </p:nvSpPr>
        <p:spPr>
          <a:xfrm>
            <a:off x="5772380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5" name="TextBox 34">
            <a:extLst>
              <a:ext uri="{FF2B5EF4-FFF2-40B4-BE49-F238E27FC236}">
                <a16:creationId xmlns:a16="http://schemas.microsoft.com/office/drawing/2014/main" id="{03558915-E49F-48E1-8505-ACECCB3E6A1F}"/>
              </a:ext>
            </a:extLst>
          </p:cNvPr>
          <p:cNvSpPr txBox="1"/>
          <p:nvPr/>
        </p:nvSpPr>
        <p:spPr>
          <a:xfrm>
            <a:off x="3709485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6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36" name="TextBox 22">
            <a:extLst>
              <a:ext uri="{FF2B5EF4-FFF2-40B4-BE49-F238E27FC236}">
                <a16:creationId xmlns:a16="http://schemas.microsoft.com/office/drawing/2014/main" id="{A704070D-C2E4-4268-95B8-C7A0EE42ABE3}"/>
              </a:ext>
            </a:extLst>
          </p:cNvPr>
          <p:cNvSpPr txBox="1"/>
          <p:nvPr/>
        </p:nvSpPr>
        <p:spPr>
          <a:xfrm>
            <a:off x="6185479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7" name="TextBox 23">
            <a:extLst>
              <a:ext uri="{FF2B5EF4-FFF2-40B4-BE49-F238E27FC236}">
                <a16:creationId xmlns:a16="http://schemas.microsoft.com/office/drawing/2014/main" id="{F8FE6B70-D314-4C06-B424-539E47A032CA}"/>
              </a:ext>
            </a:extLst>
          </p:cNvPr>
          <p:cNvSpPr txBox="1"/>
          <p:nvPr/>
        </p:nvSpPr>
        <p:spPr>
          <a:xfrm>
            <a:off x="6598578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8" name="TextBox 20">
            <a:extLst>
              <a:ext uri="{FF2B5EF4-FFF2-40B4-BE49-F238E27FC236}">
                <a16:creationId xmlns:a16="http://schemas.microsoft.com/office/drawing/2014/main" id="{137BC9B7-248A-45DF-AE91-58642C01667D}"/>
              </a:ext>
            </a:extLst>
          </p:cNvPr>
          <p:cNvSpPr txBox="1"/>
          <p:nvPr/>
        </p:nvSpPr>
        <p:spPr>
          <a:xfrm>
            <a:off x="7011677" y="1749527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39" name="TextBox 21">
            <a:extLst>
              <a:ext uri="{FF2B5EF4-FFF2-40B4-BE49-F238E27FC236}">
                <a16:creationId xmlns:a16="http://schemas.microsoft.com/office/drawing/2014/main" id="{B5E1104E-1AD5-443A-9303-D11BAC5BB6D7}"/>
              </a:ext>
            </a:extLst>
          </p:cNvPr>
          <p:cNvSpPr txBox="1"/>
          <p:nvPr/>
        </p:nvSpPr>
        <p:spPr>
          <a:xfrm>
            <a:off x="7424776" y="1749527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0" name="TextBox 34">
            <a:extLst>
              <a:ext uri="{FF2B5EF4-FFF2-40B4-BE49-F238E27FC236}">
                <a16:creationId xmlns:a16="http://schemas.microsoft.com/office/drawing/2014/main" id="{3877784B-C815-44C0-8018-DA98860D9ED0}"/>
              </a:ext>
            </a:extLst>
          </p:cNvPr>
          <p:cNvSpPr txBox="1"/>
          <p:nvPr/>
        </p:nvSpPr>
        <p:spPr>
          <a:xfrm>
            <a:off x="5365669" y="1411594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7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41" name="TextBox 22">
            <a:extLst>
              <a:ext uri="{FF2B5EF4-FFF2-40B4-BE49-F238E27FC236}">
                <a16:creationId xmlns:a16="http://schemas.microsoft.com/office/drawing/2014/main" id="{A33880E2-28BB-4BC0-A2AB-B7E8F1C43C26}"/>
              </a:ext>
            </a:extLst>
          </p:cNvPr>
          <p:cNvSpPr txBox="1"/>
          <p:nvPr/>
        </p:nvSpPr>
        <p:spPr>
          <a:xfrm>
            <a:off x="7837875" y="1749527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2" name="TextBox 23">
            <a:extLst>
              <a:ext uri="{FF2B5EF4-FFF2-40B4-BE49-F238E27FC236}">
                <a16:creationId xmlns:a16="http://schemas.microsoft.com/office/drawing/2014/main" id="{FB442167-0850-42E5-B3D0-AF9D58492A56}"/>
              </a:ext>
            </a:extLst>
          </p:cNvPr>
          <p:cNvSpPr txBox="1"/>
          <p:nvPr/>
        </p:nvSpPr>
        <p:spPr>
          <a:xfrm>
            <a:off x="8250965" y="1749527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3" name="TextBox 24">
            <a:extLst>
              <a:ext uri="{FF2B5EF4-FFF2-40B4-BE49-F238E27FC236}">
                <a16:creationId xmlns:a16="http://schemas.microsoft.com/office/drawing/2014/main" id="{B532267C-DF5F-4ABA-976A-1FD49F117617}"/>
              </a:ext>
            </a:extLst>
          </p:cNvPr>
          <p:cNvSpPr txBox="1"/>
          <p:nvPr/>
        </p:nvSpPr>
        <p:spPr>
          <a:xfrm>
            <a:off x="7028709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8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44" name="TextBox 20">
            <a:extLst>
              <a:ext uri="{FF2B5EF4-FFF2-40B4-BE49-F238E27FC236}">
                <a16:creationId xmlns:a16="http://schemas.microsoft.com/office/drawing/2014/main" id="{1216DF29-FBF7-4D31-A5E7-6E30E3A048D1}"/>
              </a:ext>
            </a:extLst>
          </p:cNvPr>
          <p:cNvSpPr txBox="1"/>
          <p:nvPr/>
        </p:nvSpPr>
        <p:spPr>
          <a:xfrm>
            <a:off x="8673865" y="1747905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5" name="TextBox 21">
            <a:extLst>
              <a:ext uri="{FF2B5EF4-FFF2-40B4-BE49-F238E27FC236}">
                <a16:creationId xmlns:a16="http://schemas.microsoft.com/office/drawing/2014/main" id="{F2FDC44E-6F2D-4932-B781-4F26A979D973}"/>
              </a:ext>
            </a:extLst>
          </p:cNvPr>
          <p:cNvSpPr txBox="1"/>
          <p:nvPr/>
        </p:nvSpPr>
        <p:spPr>
          <a:xfrm>
            <a:off x="9075553" y="1745928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2Q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6" name="TextBox 22">
            <a:extLst>
              <a:ext uri="{FF2B5EF4-FFF2-40B4-BE49-F238E27FC236}">
                <a16:creationId xmlns:a16="http://schemas.microsoft.com/office/drawing/2014/main" id="{59358D34-8EC9-40D0-9A71-F7B224BE802B}"/>
              </a:ext>
            </a:extLst>
          </p:cNvPr>
          <p:cNvSpPr txBox="1"/>
          <p:nvPr/>
        </p:nvSpPr>
        <p:spPr>
          <a:xfrm>
            <a:off x="9477241" y="1745928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3Q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7" name="TextBox 24">
            <a:extLst>
              <a:ext uri="{FF2B5EF4-FFF2-40B4-BE49-F238E27FC236}">
                <a16:creationId xmlns:a16="http://schemas.microsoft.com/office/drawing/2014/main" id="{970F854B-07A2-499A-9494-0989FE093701}"/>
              </a:ext>
            </a:extLst>
          </p:cNvPr>
          <p:cNvSpPr txBox="1"/>
          <p:nvPr/>
        </p:nvSpPr>
        <p:spPr>
          <a:xfrm>
            <a:off x="8699093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202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9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48" name="TextBox 23">
            <a:extLst>
              <a:ext uri="{FF2B5EF4-FFF2-40B4-BE49-F238E27FC236}">
                <a16:creationId xmlns:a16="http://schemas.microsoft.com/office/drawing/2014/main" id="{D86B5779-AFF9-4FAC-ABAC-B68D0A560531}"/>
              </a:ext>
            </a:extLst>
          </p:cNvPr>
          <p:cNvSpPr txBox="1"/>
          <p:nvPr/>
        </p:nvSpPr>
        <p:spPr>
          <a:xfrm>
            <a:off x="9878929" y="1746324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4Q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49" name="TextBox 34">
            <a:extLst>
              <a:ext uri="{FF2B5EF4-FFF2-40B4-BE49-F238E27FC236}">
                <a16:creationId xmlns:a16="http://schemas.microsoft.com/office/drawing/2014/main" id="{41A04555-3AF0-4B5D-95E9-EF892F27AF6B}"/>
              </a:ext>
            </a:extLst>
          </p:cNvPr>
          <p:cNvSpPr txBox="1"/>
          <p:nvPr/>
        </p:nvSpPr>
        <p:spPr>
          <a:xfrm>
            <a:off x="10238929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3</a:t>
            </a:r>
            <a:r>
              <a:rPr lang="de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0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50" name="TextBox 20">
            <a:extLst>
              <a:ext uri="{FF2B5EF4-FFF2-40B4-BE49-F238E27FC236}">
                <a16:creationId xmlns:a16="http://schemas.microsoft.com/office/drawing/2014/main" id="{FA83D2FF-FBF8-4913-855B-32FB1A297D3D}"/>
              </a:ext>
            </a:extLst>
          </p:cNvPr>
          <p:cNvSpPr txBox="1"/>
          <p:nvPr/>
        </p:nvSpPr>
        <p:spPr>
          <a:xfrm>
            <a:off x="10279521" y="1744994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51" name="TextBox 34">
            <a:extLst>
              <a:ext uri="{FF2B5EF4-FFF2-40B4-BE49-F238E27FC236}">
                <a16:creationId xmlns:a16="http://schemas.microsoft.com/office/drawing/2014/main" id="{86305B1D-D6E2-4074-BE96-2AEA44BDF466}"/>
              </a:ext>
            </a:extLst>
          </p:cNvPr>
          <p:cNvSpPr txBox="1"/>
          <p:nvPr/>
        </p:nvSpPr>
        <p:spPr>
          <a:xfrm>
            <a:off x="11028608" y="1409972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203</a:t>
            </a:r>
            <a:r>
              <a:rPr lang="en-AT" sz="1000" b="1" spc="10" dirty="0">
                <a:latin typeface="Samsung Sharp Sans Bold" charset="77"/>
                <a:ea typeface="Samsung Sharp Sans Bold" charset="77"/>
                <a:cs typeface="Samsung Sharp Sans Bold" charset="77"/>
              </a:rPr>
              <a:t>2</a:t>
            </a:r>
            <a:endParaRPr sz="1000" b="1" spc="10" dirty="0">
              <a:latin typeface="Samsung Sharp Sans Bold" charset="77"/>
              <a:ea typeface="Samsung Sharp Sans Bold" charset="77"/>
              <a:cs typeface="Samsung Sharp Sans Bold" charset="77"/>
            </a:endParaRPr>
          </a:p>
        </p:txBody>
      </p:sp>
      <p:sp>
        <p:nvSpPr>
          <p:cNvPr id="252" name="TextBox 20">
            <a:extLst>
              <a:ext uri="{FF2B5EF4-FFF2-40B4-BE49-F238E27FC236}">
                <a16:creationId xmlns:a16="http://schemas.microsoft.com/office/drawing/2014/main" id="{96676416-2A15-4ED1-9C04-53066BCB5149}"/>
              </a:ext>
            </a:extLst>
          </p:cNvPr>
          <p:cNvSpPr txBox="1"/>
          <p:nvPr/>
        </p:nvSpPr>
        <p:spPr>
          <a:xfrm>
            <a:off x="11022724" y="1744994"/>
            <a:ext cx="360000" cy="127000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txBody>
          <a:bodyPr wrap="square" lIns="25400" tIns="0" rIns="0" bIns="0" anchor="ctr"/>
          <a:lstStyle/>
          <a:p>
            <a:pPr indent="12700">
              <a:defRPr lang="en-US"/>
            </a:pPr>
            <a:r>
              <a:rPr lang="en-US" sz="750" dirty="0">
                <a:solidFill>
                  <a:srgbClr val="6E6A69"/>
                </a:solidFill>
                <a:latin typeface="SamsungOne 400" charset="77"/>
                <a:ea typeface="SamsungOne 400" charset="77"/>
                <a:cs typeface="SamsungOne 400" charset="77"/>
              </a:rPr>
              <a:t>1Q</a:t>
            </a:r>
            <a:endParaRPr sz="750" dirty="0">
              <a:solidFill>
                <a:srgbClr val="6E6A69"/>
              </a:solidFill>
              <a:latin typeface="SamsungOne 400" charset="77"/>
              <a:ea typeface="SamsungOne 400" charset="77"/>
              <a:cs typeface="SamsungOne 400" charset="77"/>
            </a:endParaRPr>
          </a:p>
        </p:txBody>
      </p:sp>
      <p:sp>
        <p:nvSpPr>
          <p:cNvPr id="253" name="TextBox 34">
            <a:extLst>
              <a:ext uri="{FF2B5EF4-FFF2-40B4-BE49-F238E27FC236}">
                <a16:creationId xmlns:a16="http://schemas.microsoft.com/office/drawing/2014/main" id="{529E3CDB-25D3-4F5D-B75E-06583DB1D1A3}"/>
              </a:ext>
            </a:extLst>
          </p:cNvPr>
          <p:cNvSpPr txBox="1"/>
          <p:nvPr/>
        </p:nvSpPr>
        <p:spPr>
          <a:xfrm>
            <a:off x="10649742" y="1753211"/>
            <a:ext cx="540000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lang="en-GB" sz="1000" spc="10" dirty="0"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……………..</a:t>
            </a:r>
            <a:endParaRPr sz="1000" spc="10" dirty="0"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sp>
        <p:nvSpPr>
          <p:cNvPr id="254" name="TextBox 39">
            <a:extLst>
              <a:ext uri="{FF2B5EF4-FFF2-40B4-BE49-F238E27FC236}">
                <a16:creationId xmlns:a16="http://schemas.microsoft.com/office/drawing/2014/main" id="{868CF353-FC0E-4B5F-B4FE-5040A262B37A}"/>
              </a:ext>
            </a:extLst>
          </p:cNvPr>
          <p:cNvSpPr txBox="1"/>
          <p:nvPr/>
        </p:nvSpPr>
        <p:spPr>
          <a:xfrm>
            <a:off x="1680922" y="1954772"/>
            <a:ext cx="381600" cy="1721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/>
          <a:lstStyle/>
          <a:p>
            <a:pPr indent="12700" algn="ctr">
              <a:defRPr lang="en-US"/>
            </a:pPr>
            <a:r>
              <a:rPr lang="de-AT" sz="850" cap="all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neU</a:t>
            </a:r>
          </a:p>
        </p:txBody>
      </p:sp>
      <p:sp>
        <p:nvSpPr>
          <p:cNvPr id="255" name="TextBox 39">
            <a:extLst>
              <a:ext uri="{FF2B5EF4-FFF2-40B4-BE49-F238E27FC236}">
                <a16:creationId xmlns:a16="http://schemas.microsoft.com/office/drawing/2014/main" id="{3A95286C-92FB-457B-BB44-4A988E3FA3F8}"/>
              </a:ext>
            </a:extLst>
          </p:cNvPr>
          <p:cNvSpPr txBox="1"/>
          <p:nvPr/>
        </p:nvSpPr>
        <p:spPr>
          <a:xfrm>
            <a:off x="1686067" y="2285513"/>
            <a:ext cx="381600" cy="1721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/>
          <a:lstStyle/>
          <a:p>
            <a:pPr indent="12700" algn="ctr">
              <a:defRPr lang="en-US"/>
            </a:pPr>
            <a:r>
              <a:rPr lang="de-AT" sz="850" cap="all" dirty="0">
                <a:solidFill>
                  <a:srgbClr val="FFFFFF"/>
                </a:solidFill>
                <a:latin typeface="SamsungOne 700" charset="77"/>
                <a:ea typeface="SamsungOne 700" charset="77"/>
                <a:cs typeface="SamsungOne 700" charset="77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99238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193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Samsung Sharp Sans Bold</vt:lpstr>
      <vt:lpstr>Samsung Sharp Sans Regular</vt:lpstr>
      <vt:lpstr>SamsungOne 400</vt:lpstr>
      <vt:lpstr>SamsungOne 700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Jutta Schustereder/MarCom IM AT /SEAS/Associate/Samsung Electronics</dc:creator>
  <cp:lastModifiedBy>Jutta Schustereder/MarCom IM AT /SEAS/Associate/Samsung Electronics</cp:lastModifiedBy>
  <cp:revision>1</cp:revision>
  <dcterms:created xsi:type="dcterms:W3CDTF">2025-04-02T14:58:40Z</dcterms:created>
  <dcterms:modified xsi:type="dcterms:W3CDTF">2025-04-02T14:59:31Z</dcterms:modified>
</cp:coreProperties>
</file>